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Lst>
  <p:notesMasterIdLst>
    <p:notesMasterId r:id="rId24"/>
  </p:notesMasterIdLst>
  <p:handoutMasterIdLst>
    <p:handoutMasterId r:id="rId25"/>
  </p:handoutMasterIdLst>
  <p:sldIdLst>
    <p:sldId id="2147471488" r:id="rId5"/>
    <p:sldId id="326" r:id="rId6"/>
    <p:sldId id="2683" r:id="rId7"/>
    <p:sldId id="7820" r:id="rId8"/>
    <p:sldId id="2147471485" r:id="rId9"/>
    <p:sldId id="7824" r:id="rId10"/>
    <p:sldId id="7826" r:id="rId11"/>
    <p:sldId id="7836" r:id="rId12"/>
    <p:sldId id="7830" r:id="rId13"/>
    <p:sldId id="7829" r:id="rId14"/>
    <p:sldId id="7831" r:id="rId15"/>
    <p:sldId id="7835" r:id="rId16"/>
    <p:sldId id="7837" r:id="rId17"/>
    <p:sldId id="7819" r:id="rId18"/>
    <p:sldId id="7833" r:id="rId19"/>
    <p:sldId id="7834" r:id="rId20"/>
    <p:sldId id="7839" r:id="rId21"/>
    <p:sldId id="2147471486" r:id="rId22"/>
    <p:sldId id="2725" r:id="rId23"/>
  </p:sldIdLst>
  <p:sldSz cx="9906000" cy="6858000" type="A4"/>
  <p:notesSz cx="6797675" cy="9872663"/>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0" userDrawn="1">
          <p15:clr>
            <a:srgbClr val="A4A3A4"/>
          </p15:clr>
        </p15:guide>
        <p15:guide id="2" orient="horz" pos="170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8D1DE4-4385-E3B0-10F5-7E2F46D28945}" name="Choi, Chang-Hwan (KR/ERI)" initials="CCH(" userId="S::changhwanchoi@kr.kpmg.com::dde9f9f6-2e57-4d8c-a121-16b75d7dbf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9FDFFF"/>
    <a:srgbClr val="1E49E2"/>
    <a:srgbClr val="C8EDFF"/>
    <a:srgbClr val="F3FBFF"/>
    <a:srgbClr val="B7E7FF"/>
    <a:srgbClr val="E4F6FF"/>
    <a:srgbClr val="306DE8"/>
    <a:srgbClr val="93DBFF"/>
    <a:srgbClr val="AAD2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2774" autoAdjust="0"/>
  </p:normalViewPr>
  <p:slideViewPr>
    <p:cSldViewPr snapToGrid="0">
      <p:cViewPr varScale="1">
        <p:scale>
          <a:sx n="72" d="100"/>
          <a:sy n="72" d="100"/>
        </p:scale>
        <p:origin x="1240" y="48"/>
      </p:cViewPr>
      <p:guideLst>
        <p:guide pos="3120"/>
        <p:guide orient="horz" pos="1706"/>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77" d="100"/>
          <a:sy n="77" d="100"/>
        </p:scale>
        <p:origin x="408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10/10/2023</a:t>
            </a:fld>
            <a:endParaRPr lang="en-US" dirty="0"/>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10/10/2023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p:txBody>
      </p:sp>
    </p:spTree>
    <p:extLst>
      <p:ext uri="{BB962C8B-B14F-4D97-AF65-F5344CB8AC3E}">
        <p14:creationId xmlns:p14="http://schemas.microsoft.com/office/powerpoint/2010/main" val="81742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kpmg.com/socialmedia"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4519081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274707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3084899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49"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490267412"/>
      </p:ext>
    </p:extLst>
  </p:cSld>
  <p:clrMapOvr>
    <a:masterClrMapping/>
  </p:clrMapOvr>
  <p:extLst>
    <p:ext uri="{DCECCB84-F9BA-43D5-87BE-67443E8EF086}">
      <p15:sldGuideLst xmlns:p15="http://schemas.microsoft.com/office/powerpoint/2012/main">
        <p15:guide id="1" orient="horz" pos="3680" userDrawn="1">
          <p15:clr>
            <a:srgbClr val="FBAE40"/>
          </p15:clr>
        </p15:guide>
        <p15:guide id="2" pos="3007" userDrawn="1">
          <p15:clr>
            <a:srgbClr val="FBAE40"/>
          </p15:clr>
        </p15:guide>
        <p15:guide id="3" pos="3233" userDrawn="1">
          <p15:clr>
            <a:srgbClr val="FBAE40"/>
          </p15:clr>
        </p15:guide>
        <p15:guide id="5" orient="horz" pos="1366" userDrawn="1">
          <p15:clr>
            <a:srgbClr val="FBAE40"/>
          </p15:clr>
        </p15:guide>
        <p15:guide id="6" orient="horz" pos="1616" userDrawn="1">
          <p15:clr>
            <a:srgbClr val="FBAE40"/>
          </p15:clr>
        </p15:guide>
        <p15:guide id="7" orient="horz" pos="3952" userDrawn="1">
          <p15:clr>
            <a:srgbClr val="FBAE40"/>
          </p15:clr>
        </p15:guide>
        <p15:guide id="8" orient="horz" pos="731" userDrawn="1">
          <p15:clr>
            <a:srgbClr val="FBAE40"/>
          </p15:clr>
        </p15:guide>
        <p15:guide id="9" pos="308" userDrawn="1">
          <p15:clr>
            <a:srgbClr val="FBAE40"/>
          </p15:clr>
        </p15:guide>
        <p15:guide id="10" pos="5932" userDrawn="1">
          <p15:clr>
            <a:srgbClr val="FBAE40"/>
          </p15:clr>
        </p15:guide>
        <p15:guide id="11" orient="horz" pos="377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78316"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2319836969"/>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usiness Contacts1">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a:stretch>
            <a:fillRect/>
          </a:stretch>
        </p:blipFill>
        <p:spPr>
          <a:xfrm>
            <a:off x="812846" y="442914"/>
            <a:ext cx="1437787" cy="324000"/>
          </a:xfrm>
          <a:prstGeom prst="rect">
            <a:avLst/>
          </a:prstGeom>
        </p:spPr>
      </p:pic>
      <p:grpSp>
        <p:nvGrpSpPr>
          <p:cNvPr id="2" name="그룹 1">
            <a:extLst>
              <a:ext uri="{FF2B5EF4-FFF2-40B4-BE49-F238E27FC236}">
                <a16:creationId xmlns:a16="http://schemas.microsoft.com/office/drawing/2014/main" id="{983C257B-2AE4-B424-ECD7-3C909FA7D6C9}"/>
              </a:ext>
            </a:extLst>
          </p:cNvPr>
          <p:cNvGrpSpPr/>
          <p:nvPr userDrawn="1"/>
        </p:nvGrpSpPr>
        <p:grpSpPr>
          <a:xfrm>
            <a:off x="812846" y="4716850"/>
            <a:ext cx="1914520" cy="714614"/>
            <a:chOff x="981266" y="4674320"/>
            <a:chExt cx="1914520" cy="714614"/>
          </a:xfrm>
        </p:grpSpPr>
        <p:sp>
          <p:nvSpPr>
            <p:cNvPr id="3" name="Rectangle 11">
              <a:hlinkClick r:id="rId3"/>
              <a:extLst>
                <a:ext uri="{FF2B5EF4-FFF2-40B4-BE49-F238E27FC236}">
                  <a16:creationId xmlns:a16="http://schemas.microsoft.com/office/drawing/2014/main" id="{66D19EAB-5C2F-8BCC-AEB1-D123873F81E2}"/>
                </a:ext>
              </a:extLst>
            </p:cNvPr>
            <p:cNvSpPr>
              <a:spLocks noChangeArrowheads="1"/>
            </p:cNvSpPr>
            <p:nvPr/>
          </p:nvSpPr>
          <p:spPr bwMode="auto">
            <a:xfrm>
              <a:off x="998070" y="4674320"/>
              <a:ext cx="1871648" cy="184666"/>
            </a:xfrm>
            <a:prstGeom prst="rect">
              <a:avLst/>
            </a:prstGeom>
            <a:noFill/>
            <a:ln w="9525">
              <a:noFill/>
              <a:miter lim="800000"/>
              <a:headEnd/>
              <a:tailEnd/>
            </a:ln>
            <a:effectLst/>
          </p:spPr>
          <p:txBody>
            <a:bodyPr wrap="square" lIns="0" tIns="0" rIns="0" bIns="0" anchor="ctr">
              <a:spAutoFit/>
            </a:bodyPr>
            <a:lstStyle/>
            <a:p>
              <a:pPr defTabSz="977819" latinLnBrk="0">
                <a:defRPr/>
              </a:pPr>
              <a:r>
                <a:rPr lang="en-GB" sz="1200" b="1" dirty="0">
                  <a:ln>
                    <a:solidFill>
                      <a:prstClr val="white">
                        <a:lumMod val="75000"/>
                        <a:alpha val="0"/>
                      </a:prstClr>
                    </a:solidFill>
                  </a:ln>
                  <a:solidFill>
                    <a:srgbClr val="00338D"/>
                  </a:solidFill>
                  <a:latin typeface="Arial" panose="020B0604020202020204" pitchFamily="34" charset="0"/>
                  <a:cs typeface="Arial" panose="020B0604020202020204" pitchFamily="34" charset="0"/>
                </a:rPr>
                <a:t>home.kpmg/kr</a:t>
              </a:r>
            </a:p>
          </p:txBody>
        </p:sp>
        <p:pic>
          <p:nvPicPr>
            <p:cNvPr id="4" name="그림 3" descr="로고, 상징, 레드, 카민이(가) 표시된 사진&#10;&#10;자동 생성된 설명">
              <a:extLst>
                <a:ext uri="{FF2B5EF4-FFF2-40B4-BE49-F238E27FC236}">
                  <a16:creationId xmlns:a16="http://schemas.microsoft.com/office/drawing/2014/main" id="{F1B89C31-2387-F4CF-9DAE-D4A302BCA641}"/>
                </a:ext>
              </a:extLst>
            </p:cNvPr>
            <p:cNvPicPr>
              <a:picLocks noChangeAspect="1"/>
            </p:cNvPicPr>
            <p:nvPr/>
          </p:nvPicPr>
          <p:blipFill>
            <a:blip r:embed="rId4"/>
            <a:stretch>
              <a:fillRect/>
            </a:stretch>
          </p:blipFill>
          <p:spPr>
            <a:xfrm>
              <a:off x="981266" y="4952961"/>
              <a:ext cx="445451" cy="435973"/>
            </a:xfrm>
            <a:prstGeom prst="rect">
              <a:avLst/>
            </a:prstGeom>
          </p:spPr>
        </p:pic>
        <p:pic>
          <p:nvPicPr>
            <p:cNvPr id="5" name="그림 4" descr="로고, 상징, 그래픽, 일렉트릭 블루이(가) 표시된 사진&#10;&#10;자동 생성된 설명">
              <a:extLst>
                <a:ext uri="{FF2B5EF4-FFF2-40B4-BE49-F238E27FC236}">
                  <a16:creationId xmlns:a16="http://schemas.microsoft.com/office/drawing/2014/main" id="{D352D238-749E-AD17-83A8-873EC349E52F}"/>
                </a:ext>
              </a:extLst>
            </p:cNvPr>
            <p:cNvPicPr>
              <a:picLocks noChangeAspect="1"/>
            </p:cNvPicPr>
            <p:nvPr/>
          </p:nvPicPr>
          <p:blipFill>
            <a:blip r:embed="rId5"/>
            <a:stretch>
              <a:fillRect/>
            </a:stretch>
          </p:blipFill>
          <p:spPr>
            <a:xfrm>
              <a:off x="1470982" y="4952961"/>
              <a:ext cx="445451" cy="435973"/>
            </a:xfrm>
            <a:prstGeom prst="rect">
              <a:avLst/>
            </a:prstGeom>
          </p:spPr>
        </p:pic>
        <p:pic>
          <p:nvPicPr>
            <p:cNvPr id="6" name="그림 5" descr="스크린샷, 폰트, 일렉트릭 블루, 그래픽이(가) 표시된 사진&#10;&#10;자동 생성된 설명">
              <a:extLst>
                <a:ext uri="{FF2B5EF4-FFF2-40B4-BE49-F238E27FC236}">
                  <a16:creationId xmlns:a16="http://schemas.microsoft.com/office/drawing/2014/main" id="{1CB8DFF4-6309-CC24-49D0-20A79549B146}"/>
                </a:ext>
              </a:extLst>
            </p:cNvPr>
            <p:cNvPicPr>
              <a:picLocks noChangeAspect="1"/>
            </p:cNvPicPr>
            <p:nvPr/>
          </p:nvPicPr>
          <p:blipFill>
            <a:blip r:embed="rId6"/>
            <a:stretch>
              <a:fillRect/>
            </a:stretch>
          </p:blipFill>
          <p:spPr>
            <a:xfrm>
              <a:off x="1960615" y="4952961"/>
              <a:ext cx="445451" cy="435973"/>
            </a:xfrm>
            <a:prstGeom prst="rect">
              <a:avLst/>
            </a:prstGeom>
          </p:spPr>
        </p:pic>
        <p:pic>
          <p:nvPicPr>
            <p:cNvPr id="7" name="그림 6" descr="폰트, 일렉트릭 블루, 텍스트, 스크린샷이(가) 표시된 사진&#10;&#10;자동 생성된 설명">
              <a:extLst>
                <a:ext uri="{FF2B5EF4-FFF2-40B4-BE49-F238E27FC236}">
                  <a16:creationId xmlns:a16="http://schemas.microsoft.com/office/drawing/2014/main" id="{D8B9E327-0D86-4114-FEB3-D312DA332D11}"/>
                </a:ext>
              </a:extLst>
            </p:cNvPr>
            <p:cNvPicPr>
              <a:picLocks noChangeAspect="1"/>
            </p:cNvPicPr>
            <p:nvPr/>
          </p:nvPicPr>
          <p:blipFill>
            <a:blip r:embed="rId7"/>
            <a:stretch>
              <a:fillRect/>
            </a:stretch>
          </p:blipFill>
          <p:spPr>
            <a:xfrm>
              <a:off x="2450335" y="4952961"/>
              <a:ext cx="445451" cy="435973"/>
            </a:xfrm>
            <a:prstGeom prst="rect">
              <a:avLst/>
            </a:prstGeom>
          </p:spPr>
        </p:pic>
      </p:grpSp>
    </p:spTree>
    <p:extLst>
      <p:ext uri="{BB962C8B-B14F-4D97-AF65-F5344CB8AC3E}">
        <p14:creationId xmlns:p14="http://schemas.microsoft.com/office/powerpoint/2010/main" val="888923343"/>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0"/>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22" r:id="rId1"/>
    <p:sldLayoutId id="2147484359" r:id="rId2"/>
    <p:sldLayoutId id="2147484321" r:id="rId3"/>
    <p:sldLayoutId id="2147484288" r:id="rId4"/>
    <p:sldLayoutId id="2147484325" r:id="rId5"/>
    <p:sldLayoutId id="2147484326" r:id="rId6"/>
    <p:sldLayoutId id="2147484360" r:id="rId7"/>
    <p:sldLayoutId id="2147484361" r:id="rId8"/>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사람, 예술이(가) 표시된 사진&#10;&#10;중간 신뢰도로 자동 생성된 설명">
            <a:extLst>
              <a:ext uri="{FF2B5EF4-FFF2-40B4-BE49-F238E27FC236}">
                <a16:creationId xmlns:a16="http://schemas.microsoft.com/office/drawing/2014/main" id="{4EA9EEE5-D7ED-2ED6-1D7F-883D0661C0E5}"/>
              </a:ext>
            </a:extLst>
          </p:cNvPr>
          <p:cNvPicPr>
            <a:picLocks noChangeAspect="1"/>
          </p:cNvPicPr>
          <p:nvPr/>
        </p:nvPicPr>
        <p:blipFill>
          <a:blip r:embed="rId2"/>
          <a:stretch>
            <a:fillRect/>
          </a:stretch>
        </p:blipFill>
        <p:spPr>
          <a:xfrm>
            <a:off x="5960926" y="1253857"/>
            <a:ext cx="3165387" cy="4200731"/>
          </a:xfrm>
          <a:prstGeom prst="rect">
            <a:avLst/>
          </a:prstGeom>
        </p:spPr>
      </p:pic>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5139110"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디지털시장법</a:t>
            </a:r>
            <a:r>
              <a:rPr lang="en-US" altLang="ko-KR" sz="3600" spc="-200" dirty="0">
                <a:ln>
                  <a:solidFill>
                    <a:srgbClr val="1E49E2">
                      <a:alpha val="0"/>
                    </a:srgbClr>
                  </a:solidFill>
                </a:ln>
                <a:solidFill>
                  <a:prstClr val="white"/>
                </a:solidFill>
                <a:latin typeface="KoPub돋움체 Medium"/>
                <a:ea typeface="KoPub돋움체 Medium"/>
              </a:rPr>
              <a:t>(DMA)</a:t>
            </a:r>
            <a:r>
              <a:rPr lang="ko-KR" altLang="en-US" sz="3600" spc="-200" dirty="0">
                <a:ln>
                  <a:solidFill>
                    <a:srgbClr val="1E49E2">
                      <a:alpha val="0"/>
                    </a:srgbClr>
                  </a:solidFill>
                </a:ln>
                <a:solidFill>
                  <a:prstClr val="white"/>
                </a:solidFill>
                <a:latin typeface="KoPub돋움체 Medium"/>
                <a:ea typeface="KoPub돋움체 Medium"/>
              </a:rPr>
              <a:t> 도입과</a:t>
            </a:r>
            <a:endParaRPr lang="en-US" altLang="ko-KR" sz="3600" spc="-200" dirty="0">
              <a:ln>
                <a:solidFill>
                  <a:srgbClr val="1E49E2">
                    <a:alpha val="0"/>
                  </a:srgbClr>
                </a:solidFill>
              </a:ln>
              <a:solidFill>
                <a:prstClr val="white"/>
              </a:solidFill>
              <a:latin typeface="KoPub돋움체 Medium"/>
              <a:ea typeface="KoPub돋움체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비즈니스 시사점 </a:t>
            </a:r>
            <a:endPar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endParaRP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Market Frontier</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altLang="ko-KR" sz="1100" kern="0" dirty="0">
                <a:ln>
                  <a:solidFill>
                    <a:srgbClr val="FFFFFF">
                      <a:alpha val="0"/>
                    </a:srgbClr>
                  </a:solidFill>
                </a:ln>
                <a:solidFill>
                  <a:srgbClr val="FFFFFF"/>
                </a:solidFill>
                <a:latin typeface="KoPub돋움체 Medium"/>
                <a:ea typeface="KoPub돋움체 Medium"/>
              </a:rPr>
              <a:t>October </a:t>
            </a: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3"/>
          <a:stretch>
            <a:fillRect/>
          </a:stretch>
        </p:blipFill>
        <p:spPr>
          <a:xfrm>
            <a:off x="822701" y="442914"/>
            <a:ext cx="1437787" cy="324000"/>
          </a:xfrm>
          <a:prstGeom prst="rect">
            <a:avLst/>
          </a:prstGeom>
        </p:spPr>
      </p:pic>
    </p:spTree>
    <p:extLst>
      <p:ext uri="{BB962C8B-B14F-4D97-AF65-F5344CB8AC3E}">
        <p14:creationId xmlns:p14="http://schemas.microsoft.com/office/powerpoint/2010/main" val="55062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305890D7-4DD9-3158-EDD7-D1E741FAB2CE}"/>
              </a:ext>
            </a:extLst>
          </p:cNvPr>
          <p:cNvSpPr/>
          <p:nvPr/>
        </p:nvSpPr>
        <p:spPr>
          <a:xfrm>
            <a:off x="488949" y="3380514"/>
            <a:ext cx="1774392" cy="1768040"/>
          </a:xfrm>
          <a:prstGeom prst="ellipse">
            <a:avLst/>
          </a:prstGeom>
          <a:solidFill>
            <a:schemeClr val="bg1">
              <a:lumMod val="95000"/>
            </a:schemeClr>
          </a:solidFill>
          <a:ln w="38100">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hangingPunct="0">
              <a:lnSpc>
                <a:spcPct val="110000"/>
              </a:lnSpc>
            </a:pPr>
            <a:endParaRPr lang="ko-KR" altLang="en-US" sz="1400" b="1" dirty="0">
              <a:ln>
                <a:solidFill>
                  <a:schemeClr val="bg1">
                    <a:lumMod val="75000"/>
                    <a:alpha val="0"/>
                  </a:schemeClr>
                </a:solidFill>
              </a:ln>
              <a:solidFill>
                <a:schemeClr val="bg1"/>
              </a:solidFill>
              <a:latin typeface="+mn-ea"/>
            </a:endParaRPr>
          </a:p>
        </p:txBody>
      </p:sp>
      <p:sp>
        <p:nvSpPr>
          <p:cNvPr id="4" name="텍스트 개체 틀 3">
            <a:extLst>
              <a:ext uri="{FF2B5EF4-FFF2-40B4-BE49-F238E27FC236}">
                <a16:creationId xmlns:a16="http://schemas.microsoft.com/office/drawing/2014/main" id="{71C69FC4-1DD9-5881-0572-DFDFEA502E49}"/>
              </a:ext>
            </a:extLst>
          </p:cNvPr>
          <p:cNvSpPr>
            <a:spLocks noGrp="1"/>
          </p:cNvSpPr>
          <p:nvPr>
            <p:ph type="body" sz="quarter" idx="13"/>
          </p:nvPr>
        </p:nvSpPr>
        <p:spPr/>
        <p:txBody>
          <a:bodyPr/>
          <a:lstStyle/>
          <a:p>
            <a:pPr marL="0" marR="0" lvl="0" indent="0" algn="l" defTabSz="914400" eaLnBrk="1" fontAlgn="auto" latinLnBrk="0" hangingPunct="1">
              <a:lnSpc>
                <a:spcPct val="110000"/>
              </a:lnSpc>
              <a:spcBef>
                <a:spcPts val="0"/>
              </a:spcBef>
              <a:spcAft>
                <a:spcPts val="600"/>
              </a:spcAft>
              <a:buClrTx/>
              <a:buSzTx/>
              <a:buFontTx/>
              <a:buNone/>
              <a:tabLst/>
              <a:defRPr/>
            </a:pP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EU</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집행위원회에서 규정한 </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게이트키퍼</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의 </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3</a:t>
            </a:r>
            <a:r>
              <a:rPr lang="ko-KR" altLang="en-US" dirty="0">
                <a:solidFill>
                  <a:srgbClr val="000000">
                    <a:lumMod val="65000"/>
                    <a:lumOff val="35000"/>
                  </a:srgbClr>
                </a:solidFill>
                <a:latin typeface="KoPub돋움체 Medium"/>
                <a:ea typeface="KoPub돋움체 Medium"/>
              </a:rPr>
              <a:t>가지</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 요건은 </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EU </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시장 내 핵심 플랫폼 서비스 제공사업자 중 ①중대한 영향력을 행사하고</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 ②</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중요한 중개자적 지위를 보유하며</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 ③</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견고하고 지속가능한 지배적 지위에 있거나</a:t>
            </a:r>
            <a:r>
              <a:rPr kumimoji="0" lang="en-US" altLang="ko-KR"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 </a:t>
            </a:r>
            <a:r>
              <a:rPr kumimoji="0" lang="ko-KR" altLang="en-US" sz="1500" b="0" i="0" u="none" strike="noStrike" kern="0" cap="none" spc="0" normalizeH="0" baseline="0" noProof="0" dirty="0">
                <a:ln>
                  <a:solidFill>
                    <a:prstClr val="white">
                      <a:lumMod val="75000"/>
                      <a:alpha val="0"/>
                    </a:prstClr>
                  </a:solidFill>
                </a:ln>
                <a:solidFill>
                  <a:srgbClr val="000000">
                    <a:lumMod val="65000"/>
                    <a:lumOff val="35000"/>
                  </a:srgbClr>
                </a:solidFill>
                <a:effectLst/>
                <a:uLnTx/>
                <a:uFillTx/>
                <a:latin typeface="KoPub돋움체 Medium"/>
                <a:ea typeface="KoPub돋움체 Medium"/>
              </a:rPr>
              <a:t>가까운 미래에 그렇게 될 것으로 예상되는 기업</a:t>
            </a:r>
            <a:endParaRPr lang="ko-KR" altLang="en-US" dirty="0"/>
          </a:p>
        </p:txBody>
      </p:sp>
      <p:sp>
        <p:nvSpPr>
          <p:cNvPr id="5" name="직사각형 4">
            <a:extLst>
              <a:ext uri="{FF2B5EF4-FFF2-40B4-BE49-F238E27FC236}">
                <a16:creationId xmlns:a16="http://schemas.microsoft.com/office/drawing/2014/main" id="{C6C23DFE-67E5-47B9-FFF7-44E886703041}"/>
              </a:ext>
            </a:extLst>
          </p:cNvPr>
          <p:cNvSpPr/>
          <p:nvPr/>
        </p:nvSpPr>
        <p:spPr>
          <a:xfrm>
            <a:off x="2325456" y="2686930"/>
            <a:ext cx="7091591" cy="3094745"/>
          </a:xfrm>
          <a:custGeom>
            <a:avLst/>
            <a:gdLst>
              <a:gd name="connsiteX0" fmla="*/ 0 w 7091591"/>
              <a:gd name="connsiteY0" fmla="*/ 0 h 3276599"/>
              <a:gd name="connsiteX1" fmla="*/ 7091591 w 7091591"/>
              <a:gd name="connsiteY1" fmla="*/ 0 h 3276599"/>
              <a:gd name="connsiteX2" fmla="*/ 7091591 w 7091591"/>
              <a:gd name="connsiteY2" fmla="*/ 3276599 h 3276599"/>
              <a:gd name="connsiteX3" fmla="*/ 0 w 7091591"/>
              <a:gd name="connsiteY3" fmla="*/ 3276599 h 3276599"/>
              <a:gd name="connsiteX4" fmla="*/ 0 w 7091591"/>
              <a:gd name="connsiteY4" fmla="*/ 0 h 3276599"/>
              <a:gd name="connsiteX0" fmla="*/ 7091591 w 7183031"/>
              <a:gd name="connsiteY0" fmla="*/ 3276599 h 3368039"/>
              <a:gd name="connsiteX1" fmla="*/ 0 w 7183031"/>
              <a:gd name="connsiteY1" fmla="*/ 3276599 h 3368039"/>
              <a:gd name="connsiteX2" fmla="*/ 0 w 7183031"/>
              <a:gd name="connsiteY2" fmla="*/ 0 h 3368039"/>
              <a:gd name="connsiteX3" fmla="*/ 7091591 w 7183031"/>
              <a:gd name="connsiteY3" fmla="*/ 0 h 3368039"/>
              <a:gd name="connsiteX4" fmla="*/ 7183031 w 7183031"/>
              <a:gd name="connsiteY4" fmla="*/ 3368039 h 3368039"/>
              <a:gd name="connsiteX0" fmla="*/ 7091591 w 7091591"/>
              <a:gd name="connsiteY0" fmla="*/ 3276599 h 3276599"/>
              <a:gd name="connsiteX1" fmla="*/ 0 w 7091591"/>
              <a:gd name="connsiteY1" fmla="*/ 3276599 h 3276599"/>
              <a:gd name="connsiteX2" fmla="*/ 0 w 7091591"/>
              <a:gd name="connsiteY2" fmla="*/ 0 h 3276599"/>
              <a:gd name="connsiteX3" fmla="*/ 7091591 w 7091591"/>
              <a:gd name="connsiteY3" fmla="*/ 0 h 3276599"/>
            </a:gdLst>
            <a:ahLst/>
            <a:cxnLst>
              <a:cxn ang="0">
                <a:pos x="connsiteX0" y="connsiteY0"/>
              </a:cxn>
              <a:cxn ang="0">
                <a:pos x="connsiteX1" y="connsiteY1"/>
              </a:cxn>
              <a:cxn ang="0">
                <a:pos x="connsiteX2" y="connsiteY2"/>
              </a:cxn>
              <a:cxn ang="0">
                <a:pos x="connsiteX3" y="connsiteY3"/>
              </a:cxn>
            </a:cxnLst>
            <a:rect l="l" t="t" r="r" b="b"/>
            <a:pathLst>
              <a:path w="7091591" h="3276599">
                <a:moveTo>
                  <a:pt x="7091591" y="3276599"/>
                </a:moveTo>
                <a:lnTo>
                  <a:pt x="0" y="3276599"/>
                </a:lnTo>
                <a:lnTo>
                  <a:pt x="0" y="0"/>
                </a:lnTo>
                <a:lnTo>
                  <a:pt x="7091591" y="0"/>
                </a:lnTo>
              </a:path>
            </a:pathLst>
          </a:custGeom>
          <a:noFill/>
          <a:ln w="3175">
            <a:solidFill>
              <a:schemeClr val="bg1">
                <a:lumMod val="85000"/>
              </a:schemeClr>
            </a:solidFill>
          </a:ln>
          <a:effectLst/>
        </p:spPr>
        <p:style>
          <a:lnRef idx="1">
            <a:schemeClr val="accent1"/>
          </a:lnRef>
          <a:fillRef idx="2">
            <a:schemeClr val="accent1"/>
          </a:fillRef>
          <a:effectRef idx="1">
            <a:schemeClr val="accent1"/>
          </a:effectRef>
          <a:fontRef idx="minor">
            <a:schemeClr val="dk1"/>
          </a:fontRef>
        </p:style>
        <p:txBody>
          <a:bodyPr anchor="ctr"/>
          <a:lstStyle/>
          <a:p>
            <a:pPr algn="ctr" hangingPunct="0">
              <a:lnSpc>
                <a:spcPct val="110000"/>
              </a:lnSpc>
            </a:pPr>
            <a:endParaRPr lang="ko-KR" altLang="en-US" sz="1200" b="1" dirty="0">
              <a:ln>
                <a:solidFill>
                  <a:prstClr val="white">
                    <a:lumMod val="75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6" name="사다리꼴 3">
            <a:extLst>
              <a:ext uri="{FF2B5EF4-FFF2-40B4-BE49-F238E27FC236}">
                <a16:creationId xmlns:a16="http://schemas.microsoft.com/office/drawing/2014/main" id="{7B18C752-5B46-7319-D2B9-AF360E8208FB}"/>
              </a:ext>
            </a:extLst>
          </p:cNvPr>
          <p:cNvSpPr/>
          <p:nvPr/>
        </p:nvSpPr>
        <p:spPr>
          <a:xfrm rot="16200000">
            <a:off x="369207" y="3825416"/>
            <a:ext cx="3094740" cy="817765"/>
          </a:xfrm>
          <a:custGeom>
            <a:avLst/>
            <a:gdLst>
              <a:gd name="connsiteX0" fmla="*/ 0 w 2656067"/>
              <a:gd name="connsiteY0" fmla="*/ 666070 h 666070"/>
              <a:gd name="connsiteX1" fmla="*/ 374371 w 2656067"/>
              <a:gd name="connsiteY1" fmla="*/ 0 h 666070"/>
              <a:gd name="connsiteX2" fmla="*/ 2281696 w 2656067"/>
              <a:gd name="connsiteY2" fmla="*/ 0 h 666070"/>
              <a:gd name="connsiteX3" fmla="*/ 2656067 w 2656067"/>
              <a:gd name="connsiteY3" fmla="*/ 666070 h 666070"/>
              <a:gd name="connsiteX4" fmla="*/ 0 w 2656067"/>
              <a:gd name="connsiteY4" fmla="*/ 666070 h 666070"/>
              <a:gd name="connsiteX0" fmla="*/ 0 w 3057849"/>
              <a:gd name="connsiteY0" fmla="*/ 666070 h 666070"/>
              <a:gd name="connsiteX1" fmla="*/ 374371 w 3057849"/>
              <a:gd name="connsiteY1" fmla="*/ 0 h 666070"/>
              <a:gd name="connsiteX2" fmla="*/ 2281696 w 3057849"/>
              <a:gd name="connsiteY2" fmla="*/ 0 h 666070"/>
              <a:gd name="connsiteX3" fmla="*/ 3057849 w 3057849"/>
              <a:gd name="connsiteY3" fmla="*/ 652216 h 666070"/>
              <a:gd name="connsiteX4" fmla="*/ 0 w 3057849"/>
              <a:gd name="connsiteY4" fmla="*/ 666070 h 666070"/>
              <a:gd name="connsiteX0" fmla="*/ 0 w 3445777"/>
              <a:gd name="connsiteY0" fmla="*/ 652218 h 652218"/>
              <a:gd name="connsiteX1" fmla="*/ 762299 w 3445777"/>
              <a:gd name="connsiteY1" fmla="*/ 0 h 652218"/>
              <a:gd name="connsiteX2" fmla="*/ 2669624 w 3445777"/>
              <a:gd name="connsiteY2" fmla="*/ 0 h 652218"/>
              <a:gd name="connsiteX3" fmla="*/ 3445777 w 3445777"/>
              <a:gd name="connsiteY3" fmla="*/ 652216 h 652218"/>
              <a:gd name="connsiteX4" fmla="*/ 0 w 3445777"/>
              <a:gd name="connsiteY4" fmla="*/ 652218 h 652218"/>
              <a:gd name="connsiteX0" fmla="*/ 0 w 3445777"/>
              <a:gd name="connsiteY0" fmla="*/ 652218 h 652218"/>
              <a:gd name="connsiteX1" fmla="*/ 1212953 w 3445777"/>
              <a:gd name="connsiteY1" fmla="*/ 1 h 652218"/>
              <a:gd name="connsiteX2" fmla="*/ 2669624 w 3445777"/>
              <a:gd name="connsiteY2" fmla="*/ 0 h 652218"/>
              <a:gd name="connsiteX3" fmla="*/ 3445777 w 3445777"/>
              <a:gd name="connsiteY3" fmla="*/ 652216 h 652218"/>
              <a:gd name="connsiteX4" fmla="*/ 0 w 3445777"/>
              <a:gd name="connsiteY4" fmla="*/ 652218 h 652218"/>
              <a:gd name="connsiteX0" fmla="*/ 0 w 3445777"/>
              <a:gd name="connsiteY0" fmla="*/ 652217 h 652217"/>
              <a:gd name="connsiteX1" fmla="*/ 1212953 w 3445777"/>
              <a:gd name="connsiteY1" fmla="*/ 0 h 652217"/>
              <a:gd name="connsiteX2" fmla="*/ 2264034 w 3445777"/>
              <a:gd name="connsiteY2" fmla="*/ 2 h 652217"/>
              <a:gd name="connsiteX3" fmla="*/ 3445777 w 3445777"/>
              <a:gd name="connsiteY3" fmla="*/ 652215 h 652217"/>
              <a:gd name="connsiteX4" fmla="*/ 0 w 3445777"/>
              <a:gd name="connsiteY4" fmla="*/ 652217 h 652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777" h="652217">
                <a:moveTo>
                  <a:pt x="0" y="652217"/>
                </a:moveTo>
                <a:lnTo>
                  <a:pt x="1212953" y="0"/>
                </a:lnTo>
                <a:lnTo>
                  <a:pt x="2264034" y="2"/>
                </a:lnTo>
                <a:lnTo>
                  <a:pt x="3445777" y="652215"/>
                </a:lnTo>
                <a:lnTo>
                  <a:pt x="0" y="652217"/>
                </a:lnTo>
                <a:close/>
              </a:path>
            </a:pathLst>
          </a:custGeom>
          <a:solidFill>
            <a:schemeClr val="bg1">
              <a:lumMod val="85000"/>
            </a:scheme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hangingPunct="0">
              <a:lnSpc>
                <a:spcPct val="120000"/>
              </a:lnSpc>
            </a:pPr>
            <a:endParaRPr lang="ko-KR" altLang="en-US" sz="1200" b="1" dirty="0">
              <a:ln>
                <a:solidFill>
                  <a:schemeClr val="bg1">
                    <a:lumMod val="75000"/>
                    <a:alpha val="0"/>
                  </a:schemeClr>
                </a:solidFill>
              </a:ln>
              <a:solidFill>
                <a:schemeClr val="bg1"/>
              </a:solidFill>
              <a:latin typeface="KoPub돋움체 Bold" panose="02020603020101020101" pitchFamily="18" charset="-127"/>
              <a:ea typeface="KoPub돋움체 Bold" panose="02020603020101020101" pitchFamily="18" charset="-127"/>
            </a:endParaRPr>
          </a:p>
        </p:txBody>
      </p:sp>
      <p:sp>
        <p:nvSpPr>
          <p:cNvPr id="7" name="타원 6">
            <a:extLst>
              <a:ext uri="{FF2B5EF4-FFF2-40B4-BE49-F238E27FC236}">
                <a16:creationId xmlns:a16="http://schemas.microsoft.com/office/drawing/2014/main" id="{4AFD662E-32DF-34A2-383C-6F8102F7075F}"/>
              </a:ext>
            </a:extLst>
          </p:cNvPr>
          <p:cNvSpPr/>
          <p:nvPr/>
        </p:nvSpPr>
        <p:spPr>
          <a:xfrm>
            <a:off x="633207" y="3524255"/>
            <a:ext cx="1485875" cy="1480557"/>
          </a:xfrm>
          <a:prstGeom prst="ellipse">
            <a:avLst/>
          </a:prstGeom>
          <a:solidFill>
            <a:schemeClr val="accent1"/>
          </a:solidFill>
          <a:ln w="38100">
            <a:solidFill>
              <a:schemeClr val="bg1">
                <a:lumMod val="85000"/>
              </a:schemeClr>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hangingPunct="0">
              <a:lnSpc>
                <a:spcPct val="110000"/>
              </a:lnSpc>
            </a:pPr>
            <a:r>
              <a:rPr lang="ko-KR" altLang="en-US" sz="1400" b="1" dirty="0">
                <a:ln>
                  <a:solidFill>
                    <a:schemeClr val="bg1">
                      <a:lumMod val="75000"/>
                      <a:alpha val="0"/>
                    </a:schemeClr>
                  </a:solidFill>
                </a:ln>
                <a:solidFill>
                  <a:schemeClr val="bg1"/>
                </a:solidFill>
                <a:latin typeface="+mn-ea"/>
              </a:rPr>
              <a:t>게이트키퍼 </a:t>
            </a:r>
            <a:r>
              <a:rPr lang="en-US" altLang="ko-KR" sz="1400" b="1" dirty="0">
                <a:ln>
                  <a:solidFill>
                    <a:schemeClr val="bg1">
                      <a:lumMod val="75000"/>
                      <a:alpha val="0"/>
                    </a:schemeClr>
                  </a:solidFill>
                </a:ln>
                <a:solidFill>
                  <a:schemeClr val="bg1"/>
                </a:solidFill>
                <a:latin typeface="+mn-ea"/>
              </a:rPr>
              <a:t>(Gatekeeper)</a:t>
            </a:r>
            <a:r>
              <a:rPr lang="ko-KR" altLang="en-US" sz="1400" b="1" dirty="0">
                <a:ln>
                  <a:solidFill>
                    <a:schemeClr val="bg1">
                      <a:lumMod val="75000"/>
                      <a:alpha val="0"/>
                    </a:schemeClr>
                  </a:solidFill>
                </a:ln>
                <a:solidFill>
                  <a:schemeClr val="bg1"/>
                </a:solidFill>
                <a:latin typeface="+mn-ea"/>
              </a:rPr>
              <a:t> </a:t>
            </a:r>
            <a:r>
              <a:rPr lang="en-US" altLang="ko-KR" sz="1400" b="1" dirty="0">
                <a:ln>
                  <a:solidFill>
                    <a:schemeClr val="bg1">
                      <a:lumMod val="75000"/>
                      <a:alpha val="0"/>
                    </a:schemeClr>
                  </a:solidFill>
                </a:ln>
                <a:solidFill>
                  <a:schemeClr val="bg1"/>
                </a:solidFill>
                <a:latin typeface="+mn-ea"/>
              </a:rPr>
              <a:t>3</a:t>
            </a:r>
            <a:r>
              <a:rPr lang="ko-KR" altLang="en-US" sz="1400" b="1" dirty="0">
                <a:ln>
                  <a:solidFill>
                    <a:schemeClr val="bg1">
                      <a:lumMod val="75000"/>
                      <a:alpha val="0"/>
                    </a:schemeClr>
                  </a:solidFill>
                </a:ln>
                <a:solidFill>
                  <a:schemeClr val="bg1"/>
                </a:solidFill>
                <a:latin typeface="+mn-ea"/>
              </a:rPr>
              <a:t>가지 요건</a:t>
            </a:r>
          </a:p>
        </p:txBody>
      </p:sp>
      <p:grpSp>
        <p:nvGrpSpPr>
          <p:cNvPr id="8" name="그룹 7">
            <a:extLst>
              <a:ext uri="{FF2B5EF4-FFF2-40B4-BE49-F238E27FC236}">
                <a16:creationId xmlns:a16="http://schemas.microsoft.com/office/drawing/2014/main" id="{4BF32C0A-7273-CEB3-6B60-E7B858DAA16C}"/>
              </a:ext>
            </a:extLst>
          </p:cNvPr>
          <p:cNvGrpSpPr/>
          <p:nvPr/>
        </p:nvGrpSpPr>
        <p:grpSpPr>
          <a:xfrm>
            <a:off x="2701513" y="3949244"/>
            <a:ext cx="6678585" cy="697735"/>
            <a:chOff x="3077887" y="3476588"/>
            <a:chExt cx="6012873" cy="758000"/>
          </a:xfrm>
        </p:grpSpPr>
        <p:sp>
          <p:nvSpPr>
            <p:cNvPr id="9" name="직사각형 8">
              <a:extLst>
                <a:ext uri="{FF2B5EF4-FFF2-40B4-BE49-F238E27FC236}">
                  <a16:creationId xmlns:a16="http://schemas.microsoft.com/office/drawing/2014/main" id="{F057C7D5-9F14-0F97-3DD4-9D355363983B}"/>
                </a:ext>
              </a:extLst>
            </p:cNvPr>
            <p:cNvSpPr/>
            <p:nvPr/>
          </p:nvSpPr>
          <p:spPr>
            <a:xfrm>
              <a:off x="3077887" y="3848402"/>
              <a:ext cx="6012873" cy="38618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spAutoFit/>
            </a:bodyPr>
            <a:lstStyle/>
            <a:p>
              <a:pPr marL="279450" indent="-171450" fontAlgn="ctr" hangingPunct="0">
                <a:lnSpc>
                  <a:spcPct val="110000"/>
                </a:lnSpc>
                <a:spcAft>
                  <a:spcPts val="300"/>
                </a:spcAft>
                <a:buFont typeface="Arial" panose="020B0604020202020204" pitchFamily="34" charset="0"/>
                <a:buChar char="•"/>
              </a:pPr>
              <a:r>
                <a:rPr lang="ko-KR" altLang="en-US" sz="1100" kern="0" dirty="0">
                  <a:ln>
                    <a:solidFill>
                      <a:srgbClr val="65B2FF">
                        <a:alpha val="0"/>
                      </a:srgbClr>
                    </a:solidFill>
                  </a:ln>
                  <a:solidFill>
                    <a:schemeClr val="tx1">
                      <a:lumMod val="85000"/>
                      <a:lumOff val="15000"/>
                    </a:schemeClr>
                  </a:solidFill>
                  <a:latin typeface="KoPub돋움체 Medium"/>
                  <a:ea typeface="KoPub돋움체 Medium"/>
                </a:rPr>
                <a:t>지</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난 회계연도에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EU </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시장 내에서 최소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4,500</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만 명 이상의 월간 활성 최종 사용자 및 최소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1</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만 명의 연간 활성 비즈니스 사용자가 있는 핵심 플랫폼 서비스를 제공한 경우</a:t>
              </a:r>
              <a:endParaRPr lang="en-US" altLang="ko-KR" sz="1100" kern="0" dirty="0">
                <a:ln>
                  <a:solidFill>
                    <a:srgbClr val="65B2FF">
                      <a:alpha val="0"/>
                    </a:srgbClr>
                  </a:solidFill>
                </a:ln>
                <a:solidFill>
                  <a:schemeClr val="tx1">
                    <a:lumMod val="95000"/>
                    <a:lumOff val="5000"/>
                  </a:schemeClr>
                </a:solidFill>
                <a:latin typeface="KoPub돋움체 Medium"/>
                <a:ea typeface="KoPub돋움체 Medium"/>
              </a:endParaRPr>
            </a:p>
          </p:txBody>
        </p:sp>
        <p:sp>
          <p:nvSpPr>
            <p:cNvPr id="11" name="대각선 방향의 모서리가 잘린 사각형 25">
              <a:extLst>
                <a:ext uri="{FF2B5EF4-FFF2-40B4-BE49-F238E27FC236}">
                  <a16:creationId xmlns:a16="http://schemas.microsoft.com/office/drawing/2014/main" id="{D53BE81D-D584-6898-7EEF-4D72CD13BC99}"/>
                </a:ext>
              </a:extLst>
            </p:cNvPr>
            <p:cNvSpPr/>
            <p:nvPr/>
          </p:nvSpPr>
          <p:spPr>
            <a:xfrm>
              <a:off x="3182104" y="3476588"/>
              <a:ext cx="2695242" cy="217334"/>
            </a:xfrm>
            <a:prstGeom prst="rect">
              <a:avLst/>
            </a:prstGeom>
            <a:noFill/>
            <a:ln w="9525" cap="flat" cmpd="sng" algn="ctr">
              <a:noFill/>
              <a:prstDash val="solid"/>
            </a:ln>
            <a:effectLst/>
          </p:spPr>
          <p:txBody>
            <a:bodyPr lIns="0" tIns="0" rIns="0" bIns="0" rtlCol="0" anchor="ctr">
              <a:spAutoFit/>
            </a:bodyPr>
            <a:lstStyle/>
            <a:p>
              <a:pPr>
                <a:defRPr/>
              </a:pPr>
              <a:r>
                <a:rPr lang="en-US" altLang="ko-KR" sz="1300" b="1" kern="0" dirty="0">
                  <a:ln>
                    <a:solidFill>
                      <a:srgbClr val="65B2FF">
                        <a:alpha val="0"/>
                      </a:srgbClr>
                    </a:solidFill>
                  </a:ln>
                  <a:solidFill>
                    <a:schemeClr val="accent1"/>
                  </a:solidFill>
                </a:rPr>
                <a:t>EU </a:t>
              </a:r>
              <a:r>
                <a:rPr lang="ko-KR" altLang="en-US" sz="1300" b="1" kern="0" dirty="0">
                  <a:ln>
                    <a:solidFill>
                      <a:srgbClr val="65B2FF">
                        <a:alpha val="0"/>
                      </a:srgbClr>
                    </a:solidFill>
                  </a:ln>
                  <a:solidFill>
                    <a:schemeClr val="accent1"/>
                  </a:solidFill>
                </a:rPr>
                <a:t>시장 내 중요한 중개자적 지위</a:t>
              </a:r>
            </a:p>
          </p:txBody>
        </p:sp>
      </p:grpSp>
      <p:grpSp>
        <p:nvGrpSpPr>
          <p:cNvPr id="13" name="그룹 12">
            <a:extLst>
              <a:ext uri="{FF2B5EF4-FFF2-40B4-BE49-F238E27FC236}">
                <a16:creationId xmlns:a16="http://schemas.microsoft.com/office/drawing/2014/main" id="{B7783454-4FB5-80ED-E101-CF29B8C5C145}"/>
              </a:ext>
            </a:extLst>
          </p:cNvPr>
          <p:cNvGrpSpPr/>
          <p:nvPr/>
        </p:nvGrpSpPr>
        <p:grpSpPr>
          <a:xfrm>
            <a:off x="2700365" y="5058990"/>
            <a:ext cx="6868372" cy="506125"/>
            <a:chOff x="3076852" y="5005220"/>
            <a:chExt cx="6183742" cy="549838"/>
          </a:xfrm>
        </p:grpSpPr>
        <p:sp>
          <p:nvSpPr>
            <p:cNvPr id="14" name="직사각형 13">
              <a:extLst>
                <a:ext uri="{FF2B5EF4-FFF2-40B4-BE49-F238E27FC236}">
                  <a16:creationId xmlns:a16="http://schemas.microsoft.com/office/drawing/2014/main" id="{0F8ADB5B-12F5-FDDD-193D-E5E3C94D66B7}"/>
                </a:ext>
              </a:extLst>
            </p:cNvPr>
            <p:cNvSpPr/>
            <p:nvPr/>
          </p:nvSpPr>
          <p:spPr>
            <a:xfrm>
              <a:off x="3076852" y="5352771"/>
              <a:ext cx="6183742" cy="2022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spAutoFit/>
            </a:bodyPr>
            <a:lstStyle/>
            <a:p>
              <a:pPr marL="279450" indent="-171450" fontAlgn="ctr" hangingPunct="0">
                <a:lnSpc>
                  <a:spcPct val="110000"/>
                </a:lnSpc>
                <a:spcAft>
                  <a:spcPts val="300"/>
                </a:spcAft>
                <a:buFont typeface="Arial" panose="020B0604020202020204" pitchFamily="34" charset="0"/>
                <a:buChar char="•"/>
                <a:defRPr/>
              </a:pPr>
              <a:r>
                <a:rPr lang="ko-KR" altLang="en-US" sz="1100" kern="0" dirty="0">
                  <a:ln>
                    <a:solidFill>
                      <a:srgbClr val="65B2FF">
                        <a:alpha val="0"/>
                      </a:srgbClr>
                    </a:solidFill>
                  </a:ln>
                  <a:solidFill>
                    <a:schemeClr val="tx1">
                      <a:lumMod val="85000"/>
                      <a:lumOff val="15000"/>
                    </a:schemeClr>
                  </a:solidFill>
                  <a:latin typeface="KoPub돋움체 Medium"/>
                  <a:ea typeface="KoPub돋움체 Medium"/>
                </a:rPr>
                <a:t>위의 요건</a:t>
              </a:r>
              <a:r>
                <a:rPr lang="en-US" altLang="ko-KR" sz="1100" kern="0" dirty="0">
                  <a:ln>
                    <a:solidFill>
                      <a:srgbClr val="65B2FF">
                        <a:alpha val="0"/>
                      </a:srgbClr>
                    </a:solidFill>
                  </a:ln>
                  <a:solidFill>
                    <a:schemeClr val="tx1">
                      <a:lumMod val="85000"/>
                      <a:lumOff val="15000"/>
                    </a:schemeClr>
                  </a:solidFill>
                  <a:latin typeface="KoPub돋움체 Medium"/>
                  <a:ea typeface="KoPub돋움체 Medium"/>
                </a:rPr>
                <a:t>(2)</a:t>
              </a:r>
              <a:r>
                <a:rPr lang="ko-KR" altLang="en-US" sz="1100" kern="0" dirty="0">
                  <a:ln>
                    <a:solidFill>
                      <a:srgbClr val="65B2FF">
                        <a:alpha val="0"/>
                      </a:srgbClr>
                    </a:solidFill>
                  </a:ln>
                  <a:solidFill>
                    <a:schemeClr val="tx1">
                      <a:lumMod val="85000"/>
                      <a:lumOff val="15000"/>
                    </a:schemeClr>
                  </a:solidFill>
                  <a:latin typeface="KoPub돋움체 Medium"/>
                  <a:ea typeface="KoPub돋움체 Medium"/>
                </a:rPr>
                <a:t>를 최근 </a:t>
              </a:r>
              <a:r>
                <a:rPr lang="en-US" altLang="ko-KR" sz="1100" kern="0" dirty="0">
                  <a:ln>
                    <a:solidFill>
                      <a:srgbClr val="65B2FF">
                        <a:alpha val="0"/>
                      </a:srgbClr>
                    </a:solidFill>
                  </a:ln>
                  <a:solidFill>
                    <a:schemeClr val="tx1">
                      <a:lumMod val="85000"/>
                      <a:lumOff val="15000"/>
                    </a:schemeClr>
                  </a:solidFill>
                  <a:latin typeface="KoPub돋움체 Medium"/>
                  <a:ea typeface="KoPub돋움체 Medium"/>
                </a:rPr>
                <a:t>3</a:t>
              </a:r>
              <a:r>
                <a:rPr lang="ko-KR" altLang="en-US" sz="1100" kern="0" dirty="0">
                  <a:ln>
                    <a:solidFill>
                      <a:srgbClr val="65B2FF">
                        <a:alpha val="0"/>
                      </a:srgbClr>
                    </a:solidFill>
                  </a:ln>
                  <a:solidFill>
                    <a:schemeClr val="tx1">
                      <a:lumMod val="85000"/>
                      <a:lumOff val="15000"/>
                    </a:schemeClr>
                  </a:solidFill>
                  <a:latin typeface="KoPub돋움체 Medium"/>
                  <a:ea typeface="KoPub돋움체 Medium"/>
                </a:rPr>
                <a:t>개 사업연도 동안 계속하여 충족한 경우</a:t>
              </a:r>
            </a:p>
          </p:txBody>
        </p:sp>
        <p:sp>
          <p:nvSpPr>
            <p:cNvPr id="16" name="대각선 방향의 모서리가 잘린 사각형 25">
              <a:extLst>
                <a:ext uri="{FF2B5EF4-FFF2-40B4-BE49-F238E27FC236}">
                  <a16:creationId xmlns:a16="http://schemas.microsoft.com/office/drawing/2014/main" id="{2D531BD3-AE3A-03F5-1A31-63ACAD322167}"/>
                </a:ext>
              </a:extLst>
            </p:cNvPr>
            <p:cNvSpPr/>
            <p:nvPr/>
          </p:nvSpPr>
          <p:spPr>
            <a:xfrm>
              <a:off x="3182104" y="5005220"/>
              <a:ext cx="5719258" cy="217333"/>
            </a:xfrm>
            <a:prstGeom prst="rect">
              <a:avLst/>
            </a:prstGeom>
            <a:noFill/>
            <a:ln w="9525" cap="flat" cmpd="sng" algn="ctr">
              <a:noFill/>
              <a:prstDash val="solid"/>
            </a:ln>
            <a:effectLst/>
          </p:spPr>
          <p:txBody>
            <a:bodyPr wrap="square" lIns="0" tIns="0" rIns="0" bIns="0" rtlCol="0" anchor="ctr">
              <a:spAutoFit/>
            </a:bodyPr>
            <a:lstStyle/>
            <a:p>
              <a:pPr marR="0" lvl="0" indent="0" fontAlgn="auto">
                <a:lnSpc>
                  <a:spcPct val="100000"/>
                </a:lnSpc>
                <a:spcBef>
                  <a:spcPts val="0"/>
                </a:spcBef>
                <a:spcAft>
                  <a:spcPts val="0"/>
                </a:spcAft>
                <a:buClrTx/>
                <a:buSzTx/>
                <a:buFontTx/>
                <a:buNone/>
                <a:tabLst/>
                <a:defRPr/>
              </a:pPr>
              <a:r>
                <a:rPr lang="en-US" altLang="ko-KR" sz="1300" b="1" kern="0" dirty="0">
                  <a:ln>
                    <a:solidFill>
                      <a:srgbClr val="65B2FF">
                        <a:alpha val="0"/>
                      </a:srgbClr>
                    </a:solidFill>
                  </a:ln>
                  <a:solidFill>
                    <a:schemeClr val="accent1"/>
                  </a:solidFill>
                </a:rPr>
                <a:t>EU </a:t>
              </a:r>
              <a:r>
                <a:rPr lang="ko-KR" altLang="en-US" sz="1300" b="1" kern="0" dirty="0">
                  <a:ln>
                    <a:solidFill>
                      <a:srgbClr val="65B2FF">
                        <a:alpha val="0"/>
                      </a:srgbClr>
                    </a:solidFill>
                  </a:ln>
                  <a:solidFill>
                    <a:schemeClr val="accent1"/>
                  </a:solidFill>
                </a:rPr>
                <a:t>시장 내 견고하고 지속가능한 지배적 지위에 있거나</a:t>
              </a:r>
              <a:r>
                <a:rPr lang="en-US" altLang="ko-KR" sz="1300" b="1" kern="0" dirty="0">
                  <a:ln>
                    <a:solidFill>
                      <a:srgbClr val="65B2FF">
                        <a:alpha val="0"/>
                      </a:srgbClr>
                    </a:solidFill>
                  </a:ln>
                  <a:solidFill>
                    <a:schemeClr val="accent1"/>
                  </a:solidFill>
                </a:rPr>
                <a:t>, </a:t>
              </a:r>
              <a:r>
                <a:rPr lang="ko-KR" altLang="en-US" sz="1300" b="1" kern="0" dirty="0">
                  <a:ln>
                    <a:solidFill>
                      <a:srgbClr val="65B2FF">
                        <a:alpha val="0"/>
                      </a:srgbClr>
                    </a:solidFill>
                  </a:ln>
                  <a:solidFill>
                    <a:schemeClr val="accent1"/>
                  </a:solidFill>
                </a:rPr>
                <a:t>가까운 미래에 그렇게 될 것으로 예상 </a:t>
              </a:r>
            </a:p>
          </p:txBody>
        </p:sp>
      </p:grpSp>
      <p:grpSp>
        <p:nvGrpSpPr>
          <p:cNvPr id="18" name="그룹 17">
            <a:extLst>
              <a:ext uri="{FF2B5EF4-FFF2-40B4-BE49-F238E27FC236}">
                <a16:creationId xmlns:a16="http://schemas.microsoft.com/office/drawing/2014/main" id="{E9557088-051E-13D2-C7AA-95B1FC5E715A}"/>
              </a:ext>
            </a:extLst>
          </p:cNvPr>
          <p:cNvGrpSpPr/>
          <p:nvPr/>
        </p:nvGrpSpPr>
        <p:grpSpPr>
          <a:xfrm>
            <a:off x="2701514" y="2906782"/>
            <a:ext cx="6678585" cy="676695"/>
            <a:chOff x="3077888" y="2464553"/>
            <a:chExt cx="6012873" cy="735142"/>
          </a:xfrm>
        </p:grpSpPr>
        <p:sp>
          <p:nvSpPr>
            <p:cNvPr id="19" name="직사각형 18">
              <a:extLst>
                <a:ext uri="{FF2B5EF4-FFF2-40B4-BE49-F238E27FC236}">
                  <a16:creationId xmlns:a16="http://schemas.microsoft.com/office/drawing/2014/main" id="{727F8944-2827-A27E-FF56-FB849F3671BE}"/>
                </a:ext>
              </a:extLst>
            </p:cNvPr>
            <p:cNvSpPr/>
            <p:nvPr/>
          </p:nvSpPr>
          <p:spPr>
            <a:xfrm>
              <a:off x="3077888" y="2795119"/>
              <a:ext cx="6012873" cy="40457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spAutoFit/>
            </a:bodyPr>
            <a:lstStyle/>
            <a:p>
              <a:pPr marL="279450" marR="0" indent="-171450" fontAlgn="ctr" hangingPunct="0">
                <a:lnSpc>
                  <a:spcPct val="110000"/>
                </a:lnSpc>
                <a:spcBef>
                  <a:spcPts val="0"/>
                </a:spcBef>
                <a:spcAft>
                  <a:spcPts val="300"/>
                </a:spcAft>
                <a:buClrTx/>
                <a:buSzTx/>
                <a:buFont typeface="Arial" panose="020B0604020202020204" pitchFamily="34" charset="0"/>
                <a:buChar char="•"/>
                <a:tabLst/>
                <a:defRPr/>
              </a:pP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최소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3</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개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EU </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회원국에서 핵심 플랫폼 서비스를 제공하면서 지난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3</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개 회계연도 동안 유럽경제지역 내 연매출이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75</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억 유로 이상이거나 직전 회계연도 기준 평균 시가총액 또는 동등한 공정 시장 가치가 적어도 </a:t>
              </a:r>
              <a:r>
                <a:rPr lang="en-US" altLang="ko-KR" sz="1100" kern="0" dirty="0">
                  <a:ln>
                    <a:solidFill>
                      <a:srgbClr val="65B2FF">
                        <a:alpha val="0"/>
                      </a:srgbClr>
                    </a:solidFill>
                  </a:ln>
                  <a:solidFill>
                    <a:schemeClr val="tx1">
                      <a:lumMod val="95000"/>
                      <a:lumOff val="5000"/>
                    </a:schemeClr>
                  </a:solidFill>
                  <a:latin typeface="KoPub돋움체 Medium"/>
                  <a:ea typeface="KoPub돋움체 Medium"/>
                </a:rPr>
                <a:t>750</a:t>
              </a:r>
              <a:r>
                <a:rPr lang="ko-KR" altLang="en-US" sz="1100" kern="0" dirty="0">
                  <a:ln>
                    <a:solidFill>
                      <a:srgbClr val="65B2FF">
                        <a:alpha val="0"/>
                      </a:srgbClr>
                    </a:solidFill>
                  </a:ln>
                  <a:solidFill>
                    <a:schemeClr val="tx1">
                      <a:lumMod val="95000"/>
                      <a:lumOff val="5000"/>
                    </a:schemeClr>
                  </a:solidFill>
                  <a:latin typeface="KoPub돋움체 Medium"/>
                  <a:ea typeface="KoPub돋움체 Medium"/>
                </a:rPr>
                <a:t>억 유로인 경우</a:t>
              </a:r>
              <a:endParaRPr lang="en-US" altLang="ko-KR" sz="1100" kern="0" dirty="0">
                <a:ln>
                  <a:solidFill>
                    <a:srgbClr val="65B2FF">
                      <a:alpha val="0"/>
                    </a:srgbClr>
                  </a:solidFill>
                </a:ln>
                <a:solidFill>
                  <a:schemeClr val="tx1">
                    <a:lumMod val="95000"/>
                    <a:lumOff val="5000"/>
                  </a:schemeClr>
                </a:solidFill>
                <a:latin typeface="KoPub돋움체 Medium"/>
                <a:ea typeface="KoPub돋움체 Medium"/>
              </a:endParaRPr>
            </a:p>
          </p:txBody>
        </p:sp>
        <p:sp>
          <p:nvSpPr>
            <p:cNvPr id="21" name="대각선 방향의 모서리가 잘린 사각형 25">
              <a:extLst>
                <a:ext uri="{FF2B5EF4-FFF2-40B4-BE49-F238E27FC236}">
                  <a16:creationId xmlns:a16="http://schemas.microsoft.com/office/drawing/2014/main" id="{391F7BF9-A595-9CF3-70CD-749BB6D33218}"/>
                </a:ext>
              </a:extLst>
            </p:cNvPr>
            <p:cNvSpPr/>
            <p:nvPr/>
          </p:nvSpPr>
          <p:spPr>
            <a:xfrm>
              <a:off x="3164952" y="2464553"/>
              <a:ext cx="4818709" cy="217334"/>
            </a:xfrm>
            <a:prstGeom prst="rect">
              <a:avLst/>
            </a:prstGeom>
            <a:noFill/>
            <a:ln w="9525" cap="flat" cmpd="sng" algn="ctr">
              <a:noFill/>
              <a:prstDash val="solid"/>
            </a:ln>
            <a:effectLst/>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b="1" kern="0" dirty="0">
                  <a:ln>
                    <a:solidFill>
                      <a:srgbClr val="65B2FF">
                        <a:alpha val="0"/>
                      </a:srgbClr>
                    </a:solidFill>
                  </a:ln>
                  <a:solidFill>
                    <a:schemeClr val="accent1"/>
                  </a:solidFill>
                </a:rPr>
                <a:t>EU </a:t>
              </a:r>
              <a:r>
                <a:rPr lang="ko-KR" altLang="en-US" sz="1300" b="1" kern="0" dirty="0">
                  <a:ln>
                    <a:solidFill>
                      <a:srgbClr val="65B2FF">
                        <a:alpha val="0"/>
                      </a:srgbClr>
                    </a:solidFill>
                  </a:ln>
                  <a:solidFill>
                    <a:schemeClr val="accent1"/>
                  </a:solidFill>
                </a:rPr>
                <a:t>시장 내 중대한 영향력 행사</a:t>
              </a:r>
            </a:p>
          </p:txBody>
        </p:sp>
      </p:grpSp>
      <p:cxnSp>
        <p:nvCxnSpPr>
          <p:cNvPr id="23" name="직선 연결선 22">
            <a:extLst>
              <a:ext uri="{FF2B5EF4-FFF2-40B4-BE49-F238E27FC236}">
                <a16:creationId xmlns:a16="http://schemas.microsoft.com/office/drawing/2014/main" id="{0B97E617-EBC7-1E24-B38E-8AB4856E0669}"/>
              </a:ext>
            </a:extLst>
          </p:cNvPr>
          <p:cNvCxnSpPr>
            <a:cxnSpLocks/>
          </p:cNvCxnSpPr>
          <p:nvPr/>
        </p:nvCxnSpPr>
        <p:spPr>
          <a:xfrm flipH="1">
            <a:off x="2738466" y="3753060"/>
            <a:ext cx="6678584"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B7BDEEC3-0BC3-9688-3F3B-0D617CC8E81A}"/>
              </a:ext>
            </a:extLst>
          </p:cNvPr>
          <p:cNvGrpSpPr/>
          <p:nvPr/>
        </p:nvGrpSpPr>
        <p:grpSpPr>
          <a:xfrm>
            <a:off x="504190" y="2176483"/>
            <a:ext cx="8927438" cy="276837"/>
            <a:chOff x="704850" y="2013298"/>
            <a:chExt cx="4140200" cy="276837"/>
          </a:xfrm>
        </p:grpSpPr>
        <p:sp>
          <p:nvSpPr>
            <p:cNvPr id="35" name="TextBox 34">
              <a:extLst>
                <a:ext uri="{FF2B5EF4-FFF2-40B4-BE49-F238E27FC236}">
                  <a16:creationId xmlns:a16="http://schemas.microsoft.com/office/drawing/2014/main" id="{FE09F47C-357A-5907-BB10-C35BA10FABCF}"/>
                </a:ext>
              </a:extLst>
            </p:cNvPr>
            <p:cNvSpPr txBox="1"/>
            <p:nvPr/>
          </p:nvSpPr>
          <p:spPr>
            <a:xfrm>
              <a:off x="704850" y="2046854"/>
              <a:ext cx="256372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디지털시장법의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적용을 받는 게이트키퍼</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(Gatekeeper)</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기업에 해당하는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3</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가지 요건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6" name="직선 연결선 35">
              <a:extLst>
                <a:ext uri="{FF2B5EF4-FFF2-40B4-BE49-F238E27FC236}">
                  <a16:creationId xmlns:a16="http://schemas.microsoft.com/office/drawing/2014/main" id="{F617D5D2-8513-63FE-3449-3C27B19D968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CC1303B-8965-965F-3BB1-46E94F64E993}"/>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8" name="텍스트 개체 틀 28">
            <a:extLst>
              <a:ext uri="{FF2B5EF4-FFF2-40B4-BE49-F238E27FC236}">
                <a16:creationId xmlns:a16="http://schemas.microsoft.com/office/drawing/2014/main" id="{4961DBCF-6B7F-D58B-228F-3E447D007ED4}"/>
              </a:ext>
            </a:extLst>
          </p:cNvPr>
          <p:cNvSpPr>
            <a:spLocks noGrp="1"/>
          </p:cNvSpPr>
          <p:nvPr>
            <p:ph type="body" sz="quarter" idx="11"/>
          </p:nvPr>
        </p:nvSpPr>
        <p:spPr>
          <a:xfrm>
            <a:off x="488950" y="617249"/>
            <a:ext cx="8928100" cy="322262"/>
          </a:xfrm>
        </p:spPr>
        <p:txBody>
          <a:bodyPr/>
          <a:lstStyle/>
          <a:p>
            <a:r>
              <a:rPr lang="ko-KR" altLang="en-US" dirty="0"/>
              <a:t>디지털시장법 적용 대상 요건</a:t>
            </a:r>
          </a:p>
        </p:txBody>
      </p:sp>
      <p:sp>
        <p:nvSpPr>
          <p:cNvPr id="39" name="TextBox 38">
            <a:extLst>
              <a:ext uri="{FF2B5EF4-FFF2-40B4-BE49-F238E27FC236}">
                <a16:creationId xmlns:a16="http://schemas.microsoft.com/office/drawing/2014/main" id="{E2F38DD8-31E7-21FE-60D5-E41AEB408895}"/>
              </a:ext>
            </a:extLst>
          </p:cNvPr>
          <p:cNvSpPr txBox="1"/>
          <p:nvPr/>
        </p:nvSpPr>
        <p:spPr>
          <a:xfrm>
            <a:off x="488950" y="5874758"/>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EU</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집행위원회</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7" name="텍스트 개체 틀 1">
            <a:extLst>
              <a:ext uri="{FF2B5EF4-FFF2-40B4-BE49-F238E27FC236}">
                <a16:creationId xmlns:a16="http://schemas.microsoft.com/office/drawing/2014/main" id="{3C639ED5-F34C-7AB3-C49F-223944037C64}"/>
              </a:ext>
            </a:extLst>
          </p:cNvPr>
          <p:cNvSpPr>
            <a:spLocks noGrp="1"/>
          </p:cNvSpPr>
          <p:nvPr>
            <p:ph type="body" sz="quarter" idx="10"/>
          </p:nvPr>
        </p:nvSpPr>
        <p:spPr>
          <a:xfrm>
            <a:off x="488950" y="333149"/>
            <a:ext cx="8928100" cy="184666"/>
          </a:xfrm>
        </p:spPr>
        <p:txBody>
          <a:bodyPr/>
          <a:lstStyle/>
          <a:p>
            <a:r>
              <a:rPr lang="en-US" altLang="ko-KR" dirty="0"/>
              <a:t>II. </a:t>
            </a:r>
            <a:r>
              <a:rPr lang="ko-KR" altLang="en-US" dirty="0"/>
              <a:t>디지털시장법 주요 내용</a:t>
            </a:r>
          </a:p>
        </p:txBody>
      </p:sp>
      <p:sp>
        <p:nvSpPr>
          <p:cNvPr id="3" name="타원 2">
            <a:extLst>
              <a:ext uri="{FF2B5EF4-FFF2-40B4-BE49-F238E27FC236}">
                <a16:creationId xmlns:a16="http://schemas.microsoft.com/office/drawing/2014/main" id="{A5EB6130-9741-4C49-7102-09BEA61CA81F}"/>
              </a:ext>
            </a:extLst>
          </p:cNvPr>
          <p:cNvSpPr/>
          <p:nvPr/>
        </p:nvSpPr>
        <p:spPr>
          <a:xfrm>
            <a:off x="2490718" y="2912623"/>
            <a:ext cx="210796" cy="210796"/>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tIns="0" rIns="0" bIns="18000" rtlCol="0" anchor="ctr"/>
          <a:lstStyle/>
          <a:p>
            <a:pPr algn="ctr" hangingPunct="0">
              <a:lnSpc>
                <a:spcPct val="120000"/>
              </a:lnSpc>
            </a:pPr>
            <a:r>
              <a:rPr lang="en-US" altLang="ko-KR"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1</a:t>
            </a:r>
            <a:endParaRPr lang="ko-KR" altLang="en-US"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25" name="타원 24">
            <a:extLst>
              <a:ext uri="{FF2B5EF4-FFF2-40B4-BE49-F238E27FC236}">
                <a16:creationId xmlns:a16="http://schemas.microsoft.com/office/drawing/2014/main" id="{CD7BBE2F-3161-3F01-C6D0-13B35D6AA859}"/>
              </a:ext>
            </a:extLst>
          </p:cNvPr>
          <p:cNvSpPr/>
          <p:nvPr/>
        </p:nvSpPr>
        <p:spPr>
          <a:xfrm>
            <a:off x="2490718" y="3950848"/>
            <a:ext cx="210796" cy="210796"/>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tIns="0" rIns="0" bIns="18000" rtlCol="0" anchor="ctr"/>
          <a:lstStyle/>
          <a:p>
            <a:pPr algn="ctr" hangingPunct="0">
              <a:lnSpc>
                <a:spcPct val="120000"/>
              </a:lnSpc>
            </a:pPr>
            <a:r>
              <a:rPr lang="en-US" altLang="ko-KR"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2</a:t>
            </a:r>
            <a:endParaRPr lang="ko-KR" altLang="en-US"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26" name="타원 25">
            <a:extLst>
              <a:ext uri="{FF2B5EF4-FFF2-40B4-BE49-F238E27FC236}">
                <a16:creationId xmlns:a16="http://schemas.microsoft.com/office/drawing/2014/main" id="{302B77B9-85B7-73C6-ADBE-40389063C387}"/>
              </a:ext>
            </a:extLst>
          </p:cNvPr>
          <p:cNvSpPr/>
          <p:nvPr/>
        </p:nvSpPr>
        <p:spPr>
          <a:xfrm>
            <a:off x="2490718" y="5056039"/>
            <a:ext cx="210796" cy="210796"/>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tIns="0" rIns="0" bIns="18000" rtlCol="0" anchor="ctr"/>
          <a:lstStyle/>
          <a:p>
            <a:pPr algn="ctr" hangingPunct="0">
              <a:lnSpc>
                <a:spcPct val="120000"/>
              </a:lnSpc>
            </a:pPr>
            <a:r>
              <a:rPr lang="en-US" altLang="ko-KR"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3</a:t>
            </a:r>
            <a:endParaRPr lang="ko-KR" altLang="en-US"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cxnSp>
        <p:nvCxnSpPr>
          <p:cNvPr id="28" name="직선 연결선 27">
            <a:extLst>
              <a:ext uri="{FF2B5EF4-FFF2-40B4-BE49-F238E27FC236}">
                <a16:creationId xmlns:a16="http://schemas.microsoft.com/office/drawing/2014/main" id="{996D47F6-8818-7469-16FB-6B3D69DAA1CC}"/>
              </a:ext>
            </a:extLst>
          </p:cNvPr>
          <p:cNvCxnSpPr>
            <a:cxnSpLocks/>
          </p:cNvCxnSpPr>
          <p:nvPr/>
        </p:nvCxnSpPr>
        <p:spPr>
          <a:xfrm flipH="1">
            <a:off x="2738466" y="4848435"/>
            <a:ext cx="6678584"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60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BECF3ECA-A1D7-07B6-3567-9A6A2CE3EB41}"/>
              </a:ext>
            </a:extLst>
          </p:cNvPr>
          <p:cNvSpPr/>
          <p:nvPr/>
        </p:nvSpPr>
        <p:spPr>
          <a:xfrm>
            <a:off x="488950" y="2565401"/>
            <a:ext cx="8928098" cy="3276597"/>
          </a:xfrm>
          <a:prstGeom prst="roundRect">
            <a:avLst>
              <a:gd name="adj" fmla="val 0"/>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hangingPunct="0">
              <a:lnSpc>
                <a:spcPct val="110000"/>
              </a:lnSpc>
            </a:pPr>
            <a:endParaRPr lang="ko-KR" altLang="en-US" sz="1200" b="1" dirty="0">
              <a:ln>
                <a:solidFill>
                  <a:prstClr val="white">
                    <a:lumMod val="7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nvGrpSpPr>
          <p:cNvPr id="72" name="그룹 71">
            <a:extLst>
              <a:ext uri="{FF2B5EF4-FFF2-40B4-BE49-F238E27FC236}">
                <a16:creationId xmlns:a16="http://schemas.microsoft.com/office/drawing/2014/main" id="{44AD4CFF-441C-DD17-966D-1B3C6C90F862}"/>
              </a:ext>
            </a:extLst>
          </p:cNvPr>
          <p:cNvGrpSpPr/>
          <p:nvPr/>
        </p:nvGrpSpPr>
        <p:grpSpPr>
          <a:xfrm>
            <a:off x="623477" y="4692110"/>
            <a:ext cx="4150136" cy="1024713"/>
            <a:chOff x="623477" y="4651808"/>
            <a:chExt cx="5353748" cy="1024713"/>
          </a:xfrm>
        </p:grpSpPr>
        <p:sp>
          <p:nvSpPr>
            <p:cNvPr id="23" name="사각형: 둥근 위쪽 모서리 22">
              <a:extLst>
                <a:ext uri="{FF2B5EF4-FFF2-40B4-BE49-F238E27FC236}">
                  <a16:creationId xmlns:a16="http://schemas.microsoft.com/office/drawing/2014/main" id="{1645027B-ACED-2228-DAA9-8114665796A8}"/>
                </a:ext>
              </a:extLst>
            </p:cNvPr>
            <p:cNvSpPr/>
            <p:nvPr/>
          </p:nvSpPr>
          <p:spPr>
            <a:xfrm rot="5400000">
              <a:off x="3194752" y="2080533"/>
              <a:ext cx="203781" cy="5346332"/>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28" name="직선 연결선 27">
              <a:extLst>
                <a:ext uri="{FF2B5EF4-FFF2-40B4-BE49-F238E27FC236}">
                  <a16:creationId xmlns:a16="http://schemas.microsoft.com/office/drawing/2014/main" id="{6E82C3FB-99F0-3086-84F8-3CD3B5124A2C}"/>
                </a:ext>
              </a:extLst>
            </p:cNvPr>
            <p:cNvCxnSpPr>
              <a:cxnSpLocks/>
            </p:cNvCxnSpPr>
            <p:nvPr/>
          </p:nvCxnSpPr>
          <p:spPr>
            <a:xfrm>
              <a:off x="625208" y="5676521"/>
              <a:ext cx="535201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1" name="그룹 70">
            <a:extLst>
              <a:ext uri="{FF2B5EF4-FFF2-40B4-BE49-F238E27FC236}">
                <a16:creationId xmlns:a16="http://schemas.microsoft.com/office/drawing/2014/main" id="{E5304413-533C-0631-1678-3DC43E1E521E}"/>
              </a:ext>
            </a:extLst>
          </p:cNvPr>
          <p:cNvGrpSpPr/>
          <p:nvPr/>
        </p:nvGrpSpPr>
        <p:grpSpPr>
          <a:xfrm>
            <a:off x="623477" y="2687210"/>
            <a:ext cx="4148548" cy="825312"/>
            <a:chOff x="623477" y="2687210"/>
            <a:chExt cx="5224015" cy="825312"/>
          </a:xfrm>
        </p:grpSpPr>
        <p:sp>
          <p:nvSpPr>
            <p:cNvPr id="3" name="사각형: 둥근 위쪽 모서리 2">
              <a:extLst>
                <a:ext uri="{FF2B5EF4-FFF2-40B4-BE49-F238E27FC236}">
                  <a16:creationId xmlns:a16="http://schemas.microsoft.com/office/drawing/2014/main" id="{8C3BF8CF-5DFF-D15F-C1F5-64E650C41311}"/>
                </a:ext>
              </a:extLst>
            </p:cNvPr>
            <p:cNvSpPr/>
            <p:nvPr/>
          </p:nvSpPr>
          <p:spPr>
            <a:xfrm rot="5400000">
              <a:off x="3131071" y="179616"/>
              <a:ext cx="206119" cy="5221308"/>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26" name="직선 연결선 25">
              <a:extLst>
                <a:ext uri="{FF2B5EF4-FFF2-40B4-BE49-F238E27FC236}">
                  <a16:creationId xmlns:a16="http://schemas.microsoft.com/office/drawing/2014/main" id="{99FF84EE-E078-5C90-0450-E065E62E9A27}"/>
                </a:ext>
              </a:extLst>
            </p:cNvPr>
            <p:cNvCxnSpPr>
              <a:cxnSpLocks/>
            </p:cNvCxnSpPr>
            <p:nvPr/>
          </p:nvCxnSpPr>
          <p:spPr>
            <a:xfrm>
              <a:off x="625207" y="3512522"/>
              <a:ext cx="522228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 name="텍스트 개체 틀 3">
            <a:extLst>
              <a:ext uri="{FF2B5EF4-FFF2-40B4-BE49-F238E27FC236}">
                <a16:creationId xmlns:a16="http://schemas.microsoft.com/office/drawing/2014/main" id="{F9573687-5CA2-2706-7715-B6AA48E318D0}"/>
              </a:ext>
            </a:extLst>
          </p:cNvPr>
          <p:cNvSpPr>
            <a:spLocks noGrp="1"/>
          </p:cNvSpPr>
          <p:nvPr>
            <p:ph type="body" sz="quarter" idx="13"/>
          </p:nvPr>
        </p:nvSpPr>
        <p:spPr/>
        <p:txBody>
          <a:bodyPr/>
          <a:lstStyle/>
          <a:p>
            <a:r>
              <a:rPr lang="ko-KR" altLang="en-US" dirty="0"/>
              <a:t>디지털시장법 제</a:t>
            </a:r>
            <a:r>
              <a:rPr lang="en-US" altLang="ko-KR" dirty="0"/>
              <a:t>3</a:t>
            </a:r>
            <a:r>
              <a:rPr lang="ko-KR" altLang="en-US" dirty="0"/>
              <a:t>장 </a:t>
            </a:r>
            <a:r>
              <a:rPr lang="en-US" altLang="ko-KR" dirty="0"/>
              <a:t>5</a:t>
            </a:r>
            <a:r>
              <a:rPr lang="ko-KR" altLang="en-US" dirty="0"/>
              <a:t>조는 게이트키퍼 지정 기업의 핵심 플랫폼 서비스가 지닌 시장 지배력을 관리ㆍ감독하기 위해 사용자 데이터 결합 금지</a:t>
            </a:r>
            <a:r>
              <a:rPr lang="en-US" altLang="ko-KR" dirty="0"/>
              <a:t>, </a:t>
            </a:r>
            <a:r>
              <a:rPr lang="ko-KR" altLang="en-US" dirty="0"/>
              <a:t>사업 이용자의 판매자율권 허용</a:t>
            </a:r>
            <a:r>
              <a:rPr lang="en-US" altLang="ko-KR" dirty="0"/>
              <a:t> </a:t>
            </a:r>
            <a:r>
              <a:rPr lang="ko-KR" altLang="en-US" dirty="0"/>
              <a:t>및</a:t>
            </a:r>
            <a:r>
              <a:rPr lang="en-US" altLang="ko-KR" dirty="0"/>
              <a:t> </a:t>
            </a:r>
            <a:r>
              <a:rPr lang="ko-KR" altLang="en-US" dirty="0"/>
              <a:t>외부 플랫폼 활동 허용</a:t>
            </a:r>
            <a:r>
              <a:rPr lang="en-US" altLang="ko-KR" dirty="0"/>
              <a:t>, </a:t>
            </a:r>
            <a:r>
              <a:rPr lang="ko-KR" altLang="en-US" dirty="0"/>
              <a:t>특정 플랫폼 사용 강제 금지 등의 내용을 포함한 </a:t>
            </a:r>
            <a:r>
              <a:rPr lang="en-US" altLang="ko-KR" dirty="0"/>
              <a:t>7</a:t>
            </a:r>
            <a:r>
              <a:rPr lang="ko-KR" altLang="en-US" dirty="0"/>
              <a:t>가지 의무 사항을 명시</a:t>
            </a:r>
          </a:p>
        </p:txBody>
      </p:sp>
      <p:sp>
        <p:nvSpPr>
          <p:cNvPr id="13" name="직사각형 12">
            <a:extLst>
              <a:ext uri="{FF2B5EF4-FFF2-40B4-BE49-F238E27FC236}">
                <a16:creationId xmlns:a16="http://schemas.microsoft.com/office/drawing/2014/main" id="{1183A657-FEB7-8657-E974-DA7AE7D24A87}"/>
              </a:ext>
            </a:extLst>
          </p:cNvPr>
          <p:cNvSpPr/>
          <p:nvPr/>
        </p:nvSpPr>
        <p:spPr>
          <a:xfrm>
            <a:off x="625207" y="2922846"/>
            <a:ext cx="4044432" cy="556135"/>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게이트키퍼가 온라인 광고 목적으로 사용자 동의 없이 핵심 플랫폼 서비스 간 또는 핵심 플랫폼 서비스와 다른 서비스 간 개인 데이터를 결합하거나 교차하여 등록ㆍ사용하지 말 것</a:t>
            </a:r>
          </a:p>
        </p:txBody>
      </p:sp>
      <p:sp>
        <p:nvSpPr>
          <p:cNvPr id="14" name="직사각형 13">
            <a:extLst>
              <a:ext uri="{FF2B5EF4-FFF2-40B4-BE49-F238E27FC236}">
                <a16:creationId xmlns:a16="http://schemas.microsoft.com/office/drawing/2014/main" id="{8EBE3B46-701B-B1F2-B259-C2E42AB28ED4}"/>
              </a:ext>
            </a:extLst>
          </p:cNvPr>
          <p:cNvSpPr/>
          <p:nvPr/>
        </p:nvSpPr>
        <p:spPr>
          <a:xfrm>
            <a:off x="625207" y="2699784"/>
            <a:ext cx="2366378"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87313" marR="0" lvl="0" indent="-87313"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사용자 동의 없이 개인정보 결합 및 사용 금지</a:t>
            </a:r>
          </a:p>
        </p:txBody>
      </p:sp>
      <p:grpSp>
        <p:nvGrpSpPr>
          <p:cNvPr id="36" name="그룹 35">
            <a:extLst>
              <a:ext uri="{FF2B5EF4-FFF2-40B4-BE49-F238E27FC236}">
                <a16:creationId xmlns:a16="http://schemas.microsoft.com/office/drawing/2014/main" id="{C9489883-E78F-3E9F-8A81-59D68413B797}"/>
              </a:ext>
            </a:extLst>
          </p:cNvPr>
          <p:cNvGrpSpPr/>
          <p:nvPr/>
        </p:nvGrpSpPr>
        <p:grpSpPr>
          <a:xfrm>
            <a:off x="504190" y="2176483"/>
            <a:ext cx="8927438" cy="276837"/>
            <a:chOff x="704850" y="2013298"/>
            <a:chExt cx="4140200" cy="276837"/>
          </a:xfrm>
        </p:grpSpPr>
        <p:sp>
          <p:nvSpPr>
            <p:cNvPr id="37" name="TextBox 36">
              <a:extLst>
                <a:ext uri="{FF2B5EF4-FFF2-40B4-BE49-F238E27FC236}">
                  <a16:creationId xmlns:a16="http://schemas.microsoft.com/office/drawing/2014/main" id="{872E5317-A555-A30C-4DB8-371DCC6C7AE3}"/>
                </a:ext>
              </a:extLst>
            </p:cNvPr>
            <p:cNvSpPr txBox="1"/>
            <p:nvPr/>
          </p:nvSpPr>
          <p:spPr>
            <a:xfrm>
              <a:off x="704850" y="2046854"/>
              <a:ext cx="116834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게이트키퍼</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(Gatekeeper)</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의 의무 사항</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7232F94A-BCD2-2B85-560A-CE1AC78CA86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D8E25C03-4861-2741-E822-CE19BAE4FAF0}"/>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텍스트 개체 틀 28">
            <a:extLst>
              <a:ext uri="{FF2B5EF4-FFF2-40B4-BE49-F238E27FC236}">
                <a16:creationId xmlns:a16="http://schemas.microsoft.com/office/drawing/2014/main" id="{13BF970B-FFF1-6833-03CF-FC88E269C520}"/>
              </a:ext>
            </a:extLst>
          </p:cNvPr>
          <p:cNvSpPr>
            <a:spLocks noGrp="1"/>
          </p:cNvSpPr>
          <p:nvPr>
            <p:ph type="body" sz="quarter" idx="11"/>
          </p:nvPr>
        </p:nvSpPr>
        <p:spPr>
          <a:xfrm>
            <a:off x="488950" y="617249"/>
            <a:ext cx="8928100" cy="322262"/>
          </a:xfrm>
        </p:spPr>
        <p:txBody>
          <a:bodyPr/>
          <a:lstStyle/>
          <a:p>
            <a:r>
              <a:rPr lang="ko-KR" altLang="en-US" dirty="0"/>
              <a:t>디지털시장법 규제 대상의 의무 </a:t>
            </a:r>
            <a:r>
              <a:rPr lang="en-US" altLang="ko-KR" dirty="0"/>
              <a:t>(1/2)</a:t>
            </a:r>
            <a:endParaRPr lang="ko-KR" altLang="en-US" dirty="0"/>
          </a:p>
        </p:txBody>
      </p:sp>
      <p:sp>
        <p:nvSpPr>
          <p:cNvPr id="62" name="TextBox 61">
            <a:extLst>
              <a:ext uri="{FF2B5EF4-FFF2-40B4-BE49-F238E27FC236}">
                <a16:creationId xmlns:a16="http://schemas.microsoft.com/office/drawing/2014/main" id="{E913BD18-747F-CE65-2F46-C7B9B02427BB}"/>
              </a:ext>
            </a:extLst>
          </p:cNvPr>
          <p:cNvSpPr txBox="1"/>
          <p:nvPr/>
        </p:nvSpPr>
        <p:spPr>
          <a:xfrm>
            <a:off x="488950" y="5864125"/>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en-US" altLang="ko-KR" dirty="0">
                <a:solidFill>
                  <a:srgbClr val="FFFFFF">
                    <a:lumMod val="50000"/>
                  </a:srgbClr>
                </a:solidFill>
              </a:rPr>
              <a:t>European</a:t>
            </a:r>
            <a:r>
              <a:rPr lang="ko-KR" altLang="en-US" dirty="0">
                <a:solidFill>
                  <a:srgbClr val="FFFFFF">
                    <a:lumMod val="50000"/>
                  </a:srgbClr>
                </a:solidFill>
              </a:rPr>
              <a:t> </a:t>
            </a:r>
            <a:r>
              <a:rPr lang="en-US" altLang="ko-KR" dirty="0">
                <a:solidFill>
                  <a:srgbClr val="FFFFFF">
                    <a:lumMod val="50000"/>
                  </a:srgbClr>
                </a:solidFill>
              </a:rPr>
              <a:t>Parliamentary</a:t>
            </a:r>
            <a:r>
              <a:rPr lang="ko-KR" altLang="en-US" dirty="0">
                <a:solidFill>
                  <a:srgbClr val="FFFFFF">
                    <a:lumMod val="50000"/>
                  </a:srgbClr>
                </a:solidFill>
              </a:rPr>
              <a:t> </a:t>
            </a:r>
            <a:r>
              <a:rPr lang="en-US" altLang="ko-KR" dirty="0">
                <a:solidFill>
                  <a:srgbClr val="FFFFFF">
                    <a:lumMod val="50000"/>
                  </a:srgbClr>
                </a:solidFill>
              </a:rPr>
              <a:t>Research</a:t>
            </a:r>
            <a:r>
              <a:rPr lang="ko-KR" altLang="en-US" dirty="0">
                <a:solidFill>
                  <a:srgbClr val="FFFFFF">
                    <a:lumMod val="50000"/>
                  </a:srgbClr>
                </a:solidFill>
              </a:rPr>
              <a:t> </a:t>
            </a:r>
            <a:r>
              <a:rPr lang="en-US" altLang="ko-KR" dirty="0">
                <a:solidFill>
                  <a:srgbClr val="FFFFFF">
                    <a:lumMod val="50000"/>
                  </a:srgbClr>
                </a:solidFill>
              </a:rPr>
              <a:t>Service,</a:t>
            </a:r>
            <a:r>
              <a:rPr lang="ko-KR" altLang="en-US" dirty="0">
                <a:solidFill>
                  <a:srgbClr val="FFFFFF">
                    <a:lumMod val="50000"/>
                  </a:srgbClr>
                </a:solidFill>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9" name="텍스트 개체 틀 1">
            <a:extLst>
              <a:ext uri="{FF2B5EF4-FFF2-40B4-BE49-F238E27FC236}">
                <a16:creationId xmlns:a16="http://schemas.microsoft.com/office/drawing/2014/main" id="{D9916B89-A149-8B23-0ECE-F33184D3929D}"/>
              </a:ext>
            </a:extLst>
          </p:cNvPr>
          <p:cNvSpPr>
            <a:spLocks noGrp="1"/>
          </p:cNvSpPr>
          <p:nvPr>
            <p:ph type="body" sz="quarter" idx="10"/>
          </p:nvPr>
        </p:nvSpPr>
        <p:spPr>
          <a:xfrm>
            <a:off x="488950" y="333149"/>
            <a:ext cx="8928100" cy="184666"/>
          </a:xfrm>
        </p:spPr>
        <p:txBody>
          <a:bodyPr/>
          <a:lstStyle/>
          <a:p>
            <a:r>
              <a:rPr lang="en-US" altLang="ko-KR" dirty="0"/>
              <a:t>II. </a:t>
            </a:r>
            <a:r>
              <a:rPr lang="ko-KR" altLang="en-US" dirty="0"/>
              <a:t>디지털시장법 주요 내용</a:t>
            </a:r>
          </a:p>
        </p:txBody>
      </p:sp>
      <p:sp>
        <p:nvSpPr>
          <p:cNvPr id="17" name="사각형: 둥근 위쪽 모서리 16">
            <a:extLst>
              <a:ext uri="{FF2B5EF4-FFF2-40B4-BE49-F238E27FC236}">
                <a16:creationId xmlns:a16="http://schemas.microsoft.com/office/drawing/2014/main" id="{B7C8B33E-928B-14AF-09DA-66D9438C37D6}"/>
              </a:ext>
            </a:extLst>
          </p:cNvPr>
          <p:cNvSpPr/>
          <p:nvPr/>
        </p:nvSpPr>
        <p:spPr>
          <a:xfrm rot="5400000">
            <a:off x="2594174" y="1792124"/>
            <a:ext cx="200983" cy="4146395"/>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8" name="그룹 17">
            <a:extLst>
              <a:ext uri="{FF2B5EF4-FFF2-40B4-BE49-F238E27FC236}">
                <a16:creationId xmlns:a16="http://schemas.microsoft.com/office/drawing/2014/main" id="{7DB983DA-EDAF-20F8-49FC-C32006DA9BA5}"/>
              </a:ext>
            </a:extLst>
          </p:cNvPr>
          <p:cNvGrpSpPr/>
          <p:nvPr/>
        </p:nvGrpSpPr>
        <p:grpSpPr>
          <a:xfrm>
            <a:off x="625207" y="3768855"/>
            <a:ext cx="4146818" cy="663053"/>
            <a:chOff x="625207" y="2718018"/>
            <a:chExt cx="5590174" cy="663053"/>
          </a:xfrm>
        </p:grpSpPr>
        <p:sp>
          <p:nvSpPr>
            <p:cNvPr id="19" name="직사각형 18">
              <a:extLst>
                <a:ext uri="{FF2B5EF4-FFF2-40B4-BE49-F238E27FC236}">
                  <a16:creationId xmlns:a16="http://schemas.microsoft.com/office/drawing/2014/main" id="{27FFAC7E-93C8-2F2B-B738-9BDD0338F946}"/>
                </a:ext>
              </a:extLst>
            </p:cNvPr>
            <p:cNvSpPr/>
            <p:nvPr/>
          </p:nvSpPr>
          <p:spPr>
            <a:xfrm>
              <a:off x="625207" y="2940265"/>
              <a:ext cx="5450366" cy="412438"/>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사업이용자가 제</a:t>
              </a:r>
              <a:r>
                <a:rPr lang="en-US" altLang="ko-KR" sz="950" b="1" dirty="0">
                  <a:ln>
                    <a:solidFill>
                      <a:schemeClr val="bg1">
                        <a:lumMod val="75000"/>
                        <a:alpha val="0"/>
                      </a:schemeClr>
                    </a:solidFill>
                  </a:ln>
                  <a:solidFill>
                    <a:schemeClr val="tx1">
                      <a:lumMod val="85000"/>
                      <a:lumOff val="15000"/>
                    </a:schemeClr>
                  </a:solidFill>
                  <a:latin typeface="+mn-ea"/>
                </a:rPr>
                <a:t>3</a:t>
              </a:r>
              <a:r>
                <a:rPr lang="ko-KR" altLang="en-US" sz="950" b="1" dirty="0">
                  <a:ln>
                    <a:solidFill>
                      <a:schemeClr val="bg1">
                        <a:lumMod val="75000"/>
                        <a:alpha val="0"/>
                      </a:schemeClr>
                    </a:solidFill>
                  </a:ln>
                  <a:solidFill>
                    <a:schemeClr val="tx1">
                      <a:lumMod val="85000"/>
                      <a:lumOff val="15000"/>
                    </a:schemeClr>
                  </a:solidFill>
                  <a:latin typeface="+mn-ea"/>
                </a:rPr>
                <a:t>의 플랫폼 서비스에서 게이트키퍼 플랫폼과 다른 판매 조건으로 그들의 상품이나 서비스를 제공할 수 있게 허용할 것</a:t>
              </a:r>
            </a:p>
          </p:txBody>
        </p:sp>
        <p:sp>
          <p:nvSpPr>
            <p:cNvPr id="20" name="직사각형 19">
              <a:extLst>
                <a:ext uri="{FF2B5EF4-FFF2-40B4-BE49-F238E27FC236}">
                  <a16:creationId xmlns:a16="http://schemas.microsoft.com/office/drawing/2014/main" id="{A299F7AF-DED8-593D-F3DD-9C3229324919}"/>
                </a:ext>
              </a:extLst>
            </p:cNvPr>
            <p:cNvSpPr/>
            <p:nvPr/>
          </p:nvSpPr>
          <p:spPr>
            <a:xfrm>
              <a:off x="625207" y="2718018"/>
              <a:ext cx="2366379"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사업이용자의 판매자율권 허용</a:t>
              </a:r>
            </a:p>
          </p:txBody>
        </p:sp>
        <p:cxnSp>
          <p:nvCxnSpPr>
            <p:cNvPr id="21" name="직선 연결선 20">
              <a:extLst>
                <a:ext uri="{FF2B5EF4-FFF2-40B4-BE49-F238E27FC236}">
                  <a16:creationId xmlns:a16="http://schemas.microsoft.com/office/drawing/2014/main" id="{5F8F8FEB-524F-59F2-FB24-2F90A6AF9C93}"/>
                </a:ext>
              </a:extLst>
            </p:cNvPr>
            <p:cNvCxnSpPr>
              <a:cxnSpLocks/>
            </p:cNvCxnSpPr>
            <p:nvPr/>
          </p:nvCxnSpPr>
          <p:spPr>
            <a:xfrm>
              <a:off x="625207" y="3381071"/>
              <a:ext cx="559017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id="{EFFC69F7-C2AE-A204-7413-7A94AB45F615}"/>
              </a:ext>
            </a:extLst>
          </p:cNvPr>
          <p:cNvSpPr/>
          <p:nvPr/>
        </p:nvSpPr>
        <p:spPr>
          <a:xfrm>
            <a:off x="625207" y="4944929"/>
            <a:ext cx="4242068" cy="718311"/>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사업이용자가 게이트키퍼 플랫폼을 통해 확보한 최종 소비자에게 게이트키퍼 플랫폼 밖에서도 상품을 홍보 및 계약 체결할 수 있도록 허용하고</a:t>
            </a:r>
            <a:r>
              <a:rPr lang="en-US" altLang="ko-KR" sz="950" b="1" dirty="0">
                <a:ln>
                  <a:solidFill>
                    <a:schemeClr val="bg1">
                      <a:lumMod val="75000"/>
                      <a:alpha val="0"/>
                    </a:schemeClr>
                  </a:solidFill>
                </a:ln>
                <a:solidFill>
                  <a:schemeClr val="tx1">
                    <a:lumMod val="85000"/>
                    <a:lumOff val="15000"/>
                  </a:schemeClr>
                </a:solidFill>
                <a:latin typeface="+mn-ea"/>
              </a:rPr>
              <a:t>, </a:t>
            </a:r>
            <a:br>
              <a:rPr lang="en-US" altLang="ko-KR" sz="950" b="1" dirty="0">
                <a:ln>
                  <a:solidFill>
                    <a:schemeClr val="bg1">
                      <a:lumMod val="75000"/>
                      <a:alpha val="0"/>
                    </a:schemeClr>
                  </a:solidFill>
                </a:ln>
                <a:solidFill>
                  <a:schemeClr val="tx1">
                    <a:lumMod val="85000"/>
                    <a:lumOff val="15000"/>
                  </a:schemeClr>
                </a:solidFill>
                <a:latin typeface="+mn-ea"/>
              </a:rPr>
            </a:br>
            <a:r>
              <a:rPr lang="ko-KR" altLang="en-US" sz="950" b="1" dirty="0">
                <a:ln>
                  <a:solidFill>
                    <a:schemeClr val="bg1">
                      <a:lumMod val="75000"/>
                      <a:alpha val="0"/>
                    </a:schemeClr>
                  </a:solidFill>
                </a:ln>
                <a:solidFill>
                  <a:schemeClr val="tx1">
                    <a:lumMod val="85000"/>
                    <a:lumOff val="15000"/>
                  </a:schemeClr>
                </a:solidFill>
                <a:latin typeface="+mn-ea"/>
              </a:rPr>
              <a:t>최종 소비자가 게이트키퍼 플랫폼 외부에서 사업이용자의 소프트웨어 애플리케이션을 사용해 콘텐츠 등에 접근할 수 있도록 허용할 것</a:t>
            </a:r>
          </a:p>
        </p:txBody>
      </p:sp>
      <p:sp>
        <p:nvSpPr>
          <p:cNvPr id="27" name="직사각형 26">
            <a:extLst>
              <a:ext uri="{FF2B5EF4-FFF2-40B4-BE49-F238E27FC236}">
                <a16:creationId xmlns:a16="http://schemas.microsoft.com/office/drawing/2014/main" id="{40B2578D-D54B-C0E2-341F-F57F9081FE98}"/>
              </a:ext>
            </a:extLst>
          </p:cNvPr>
          <p:cNvSpPr/>
          <p:nvPr/>
        </p:nvSpPr>
        <p:spPr>
          <a:xfrm>
            <a:off x="625207" y="4701731"/>
            <a:ext cx="2366378"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사업이용자 및 소비자의 게이트키퍼 플랫폼 외부 활동 허용</a:t>
            </a:r>
          </a:p>
        </p:txBody>
      </p:sp>
      <p:grpSp>
        <p:nvGrpSpPr>
          <p:cNvPr id="94" name="그룹 93">
            <a:extLst>
              <a:ext uri="{FF2B5EF4-FFF2-40B4-BE49-F238E27FC236}">
                <a16:creationId xmlns:a16="http://schemas.microsoft.com/office/drawing/2014/main" id="{DA76A82D-E7B7-D3C3-D30B-E9E021BF2AC0}"/>
              </a:ext>
            </a:extLst>
          </p:cNvPr>
          <p:cNvGrpSpPr/>
          <p:nvPr/>
        </p:nvGrpSpPr>
        <p:grpSpPr>
          <a:xfrm>
            <a:off x="5132387" y="2693066"/>
            <a:ext cx="4150557" cy="648844"/>
            <a:chOff x="5132387" y="2693066"/>
            <a:chExt cx="4150557" cy="648844"/>
          </a:xfrm>
        </p:grpSpPr>
        <p:sp>
          <p:nvSpPr>
            <p:cNvPr id="85" name="사각형: 둥근 위쪽 모서리 84">
              <a:extLst>
                <a:ext uri="{FF2B5EF4-FFF2-40B4-BE49-F238E27FC236}">
                  <a16:creationId xmlns:a16="http://schemas.microsoft.com/office/drawing/2014/main" id="{F4B469DC-716C-E9B6-C0C2-004176EC1E20}"/>
                </a:ext>
              </a:extLst>
            </p:cNvPr>
            <p:cNvSpPr/>
            <p:nvPr/>
          </p:nvSpPr>
          <p:spPr>
            <a:xfrm rot="5400000">
              <a:off x="7105093" y="720360"/>
              <a:ext cx="200983" cy="4146395"/>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86" name="그룹 85">
              <a:extLst>
                <a:ext uri="{FF2B5EF4-FFF2-40B4-BE49-F238E27FC236}">
                  <a16:creationId xmlns:a16="http://schemas.microsoft.com/office/drawing/2014/main" id="{8561E3DB-01A7-B2B4-B2E8-EE45C06060D5}"/>
                </a:ext>
              </a:extLst>
            </p:cNvPr>
            <p:cNvGrpSpPr/>
            <p:nvPr/>
          </p:nvGrpSpPr>
          <p:grpSpPr>
            <a:xfrm>
              <a:off x="5136126" y="2697091"/>
              <a:ext cx="4146818" cy="644819"/>
              <a:chOff x="625207" y="2700600"/>
              <a:chExt cx="5590174" cy="644819"/>
            </a:xfrm>
          </p:grpSpPr>
          <p:sp>
            <p:nvSpPr>
              <p:cNvPr id="87" name="직사각형 86">
                <a:extLst>
                  <a:ext uri="{FF2B5EF4-FFF2-40B4-BE49-F238E27FC236}">
                    <a16:creationId xmlns:a16="http://schemas.microsoft.com/office/drawing/2014/main" id="{ABB06BC9-1693-4BF3-E85D-AE482585FE12}"/>
                  </a:ext>
                </a:extLst>
              </p:cNvPr>
              <p:cNvSpPr/>
              <p:nvPr/>
            </p:nvSpPr>
            <p:spPr>
              <a:xfrm>
                <a:off x="625207" y="2914138"/>
                <a:ext cx="5450366" cy="403408"/>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사업이용자가 게이트키퍼 플랫폼과 관련하여 규제당국에 문제 제기하는 것을 금지하거나 제한하지 말 것</a:t>
                </a:r>
              </a:p>
            </p:txBody>
          </p:sp>
          <p:sp>
            <p:nvSpPr>
              <p:cNvPr id="88" name="직사각형 87">
                <a:extLst>
                  <a:ext uri="{FF2B5EF4-FFF2-40B4-BE49-F238E27FC236}">
                    <a16:creationId xmlns:a16="http://schemas.microsoft.com/office/drawing/2014/main" id="{72A014E0-E116-1986-F2CF-46D7A974C311}"/>
                  </a:ext>
                </a:extLst>
              </p:cNvPr>
              <p:cNvSpPr/>
              <p:nvPr/>
            </p:nvSpPr>
            <p:spPr>
              <a:xfrm>
                <a:off x="625207" y="2700600"/>
                <a:ext cx="2366379"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사업이용자의 문제 제기 허용</a:t>
                </a:r>
              </a:p>
            </p:txBody>
          </p:sp>
          <p:cxnSp>
            <p:nvCxnSpPr>
              <p:cNvPr id="89" name="직선 연결선 88">
                <a:extLst>
                  <a:ext uri="{FF2B5EF4-FFF2-40B4-BE49-F238E27FC236}">
                    <a16:creationId xmlns:a16="http://schemas.microsoft.com/office/drawing/2014/main" id="{4301EF11-C5E6-AE56-48B9-6261085E0215}"/>
                  </a:ext>
                </a:extLst>
              </p:cNvPr>
              <p:cNvCxnSpPr>
                <a:cxnSpLocks/>
              </p:cNvCxnSpPr>
              <p:nvPr/>
            </p:nvCxnSpPr>
            <p:spPr>
              <a:xfrm>
                <a:off x="625207" y="3345419"/>
                <a:ext cx="559017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5" name="그룹 94">
            <a:extLst>
              <a:ext uri="{FF2B5EF4-FFF2-40B4-BE49-F238E27FC236}">
                <a16:creationId xmlns:a16="http://schemas.microsoft.com/office/drawing/2014/main" id="{20CF738A-F577-F168-3052-4DEC9A6117CB}"/>
              </a:ext>
            </a:extLst>
          </p:cNvPr>
          <p:cNvGrpSpPr/>
          <p:nvPr/>
        </p:nvGrpSpPr>
        <p:grpSpPr>
          <a:xfrm>
            <a:off x="5132387" y="3475923"/>
            <a:ext cx="4150557" cy="666262"/>
            <a:chOff x="5132387" y="2693066"/>
            <a:chExt cx="4150557" cy="666262"/>
          </a:xfrm>
        </p:grpSpPr>
        <p:sp>
          <p:nvSpPr>
            <p:cNvPr id="96" name="사각형: 둥근 위쪽 모서리 95">
              <a:extLst>
                <a:ext uri="{FF2B5EF4-FFF2-40B4-BE49-F238E27FC236}">
                  <a16:creationId xmlns:a16="http://schemas.microsoft.com/office/drawing/2014/main" id="{36B14ED0-0ED0-8D4C-70FB-806A1E65B9B7}"/>
                </a:ext>
              </a:extLst>
            </p:cNvPr>
            <p:cNvSpPr/>
            <p:nvPr/>
          </p:nvSpPr>
          <p:spPr>
            <a:xfrm rot="5400000">
              <a:off x="7105092" y="720361"/>
              <a:ext cx="200983" cy="4146394"/>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97" name="그룹 96">
              <a:extLst>
                <a:ext uri="{FF2B5EF4-FFF2-40B4-BE49-F238E27FC236}">
                  <a16:creationId xmlns:a16="http://schemas.microsoft.com/office/drawing/2014/main" id="{37B9A7C8-EF6E-CDC8-A484-6C3A355D654B}"/>
                </a:ext>
              </a:extLst>
            </p:cNvPr>
            <p:cNvGrpSpPr/>
            <p:nvPr/>
          </p:nvGrpSpPr>
          <p:grpSpPr>
            <a:xfrm>
              <a:off x="5136126" y="2697091"/>
              <a:ext cx="4146818" cy="662237"/>
              <a:chOff x="625207" y="2700600"/>
              <a:chExt cx="5590174" cy="662237"/>
            </a:xfrm>
          </p:grpSpPr>
          <p:sp>
            <p:nvSpPr>
              <p:cNvPr id="98" name="직사각형 97">
                <a:extLst>
                  <a:ext uri="{FF2B5EF4-FFF2-40B4-BE49-F238E27FC236}">
                    <a16:creationId xmlns:a16="http://schemas.microsoft.com/office/drawing/2014/main" id="{6C0768A3-3682-C7FC-5F81-72C1E3C5BBC6}"/>
                  </a:ext>
                </a:extLst>
              </p:cNvPr>
              <p:cNvSpPr/>
              <p:nvPr/>
            </p:nvSpPr>
            <p:spPr>
              <a:xfrm>
                <a:off x="625207" y="2924091"/>
                <a:ext cx="5450366" cy="416754"/>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사업이용자 또는 최종 사용자가 게이트키퍼의 웹 브라우저</a:t>
                </a:r>
                <a:r>
                  <a:rPr lang="en-US" altLang="ko-KR" sz="950" b="1" dirty="0">
                    <a:ln>
                      <a:solidFill>
                        <a:schemeClr val="bg1">
                          <a:lumMod val="75000"/>
                          <a:alpha val="0"/>
                        </a:schemeClr>
                      </a:solidFill>
                    </a:ln>
                    <a:solidFill>
                      <a:schemeClr val="tx1">
                        <a:lumMod val="85000"/>
                        <a:lumOff val="15000"/>
                      </a:schemeClr>
                    </a:solidFill>
                    <a:latin typeface="+mn-ea"/>
                  </a:rPr>
                  <a:t>, </a:t>
                </a:r>
                <a:r>
                  <a:rPr lang="ko-KR" altLang="en-US" sz="950" b="1" dirty="0">
                    <a:ln>
                      <a:solidFill>
                        <a:schemeClr val="bg1">
                          <a:lumMod val="75000"/>
                          <a:alpha val="0"/>
                        </a:schemeClr>
                      </a:solidFill>
                    </a:ln>
                    <a:solidFill>
                      <a:schemeClr val="tx1">
                        <a:lumMod val="85000"/>
                        <a:lumOff val="15000"/>
                      </a:schemeClr>
                    </a:solidFill>
                    <a:latin typeface="+mn-ea"/>
                  </a:rPr>
                  <a:t>식별 서비스 또는 결제 서비스를 사용하도록 요구하지 말 것</a:t>
                </a:r>
              </a:p>
            </p:txBody>
          </p:sp>
          <p:sp>
            <p:nvSpPr>
              <p:cNvPr id="99" name="직사각형 98">
                <a:extLst>
                  <a:ext uri="{FF2B5EF4-FFF2-40B4-BE49-F238E27FC236}">
                    <a16:creationId xmlns:a16="http://schemas.microsoft.com/office/drawing/2014/main" id="{8619D6FF-FF14-082D-0387-02F7952665F1}"/>
                  </a:ext>
                </a:extLst>
              </p:cNvPr>
              <p:cNvSpPr/>
              <p:nvPr/>
            </p:nvSpPr>
            <p:spPr>
              <a:xfrm>
                <a:off x="625207" y="2700600"/>
                <a:ext cx="2366379"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게이트키퍼의 식별 서비스 등 사용 요구 금지</a:t>
                </a:r>
              </a:p>
            </p:txBody>
          </p:sp>
          <p:cxnSp>
            <p:nvCxnSpPr>
              <p:cNvPr id="100" name="직선 연결선 99">
                <a:extLst>
                  <a:ext uri="{FF2B5EF4-FFF2-40B4-BE49-F238E27FC236}">
                    <a16:creationId xmlns:a16="http://schemas.microsoft.com/office/drawing/2014/main" id="{F368D18C-5ECD-16B4-6AEB-8FFC2D3F45BE}"/>
                  </a:ext>
                </a:extLst>
              </p:cNvPr>
              <p:cNvCxnSpPr>
                <a:cxnSpLocks/>
              </p:cNvCxnSpPr>
              <p:nvPr/>
            </p:nvCxnSpPr>
            <p:spPr>
              <a:xfrm>
                <a:off x="625207" y="3362837"/>
                <a:ext cx="559017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 name="그룹 100">
            <a:extLst>
              <a:ext uri="{FF2B5EF4-FFF2-40B4-BE49-F238E27FC236}">
                <a16:creationId xmlns:a16="http://schemas.microsoft.com/office/drawing/2014/main" id="{4532B899-8EE0-534C-E86A-2F6541F92B78}"/>
              </a:ext>
            </a:extLst>
          </p:cNvPr>
          <p:cNvGrpSpPr/>
          <p:nvPr/>
        </p:nvGrpSpPr>
        <p:grpSpPr>
          <a:xfrm>
            <a:off x="5132387" y="4274274"/>
            <a:ext cx="4150557" cy="657553"/>
            <a:chOff x="5132387" y="2710484"/>
            <a:chExt cx="4150557" cy="657553"/>
          </a:xfrm>
        </p:grpSpPr>
        <p:sp>
          <p:nvSpPr>
            <p:cNvPr id="102" name="사각형: 둥근 위쪽 모서리 101">
              <a:extLst>
                <a:ext uri="{FF2B5EF4-FFF2-40B4-BE49-F238E27FC236}">
                  <a16:creationId xmlns:a16="http://schemas.microsoft.com/office/drawing/2014/main" id="{2638C0AA-0897-47E3-944B-6AA9F81F7761}"/>
                </a:ext>
              </a:extLst>
            </p:cNvPr>
            <p:cNvSpPr/>
            <p:nvPr/>
          </p:nvSpPr>
          <p:spPr>
            <a:xfrm rot="5400000">
              <a:off x="7105092" y="737779"/>
              <a:ext cx="200983" cy="4146393"/>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03" name="그룹 102">
              <a:extLst>
                <a:ext uri="{FF2B5EF4-FFF2-40B4-BE49-F238E27FC236}">
                  <a16:creationId xmlns:a16="http://schemas.microsoft.com/office/drawing/2014/main" id="{364C7969-E7E9-799A-C072-BF6CDDBCAA4C}"/>
                </a:ext>
              </a:extLst>
            </p:cNvPr>
            <p:cNvGrpSpPr/>
            <p:nvPr/>
          </p:nvGrpSpPr>
          <p:grpSpPr>
            <a:xfrm>
              <a:off x="5136126" y="2714509"/>
              <a:ext cx="4146818" cy="653528"/>
              <a:chOff x="625207" y="2718018"/>
              <a:chExt cx="5590174" cy="653528"/>
            </a:xfrm>
          </p:grpSpPr>
          <p:sp>
            <p:nvSpPr>
              <p:cNvPr id="104" name="직사각형 103">
                <a:extLst>
                  <a:ext uri="{FF2B5EF4-FFF2-40B4-BE49-F238E27FC236}">
                    <a16:creationId xmlns:a16="http://schemas.microsoft.com/office/drawing/2014/main" id="{2CFCDDD3-3716-1021-D99B-D8D2A7DD317C}"/>
                  </a:ext>
                </a:extLst>
              </p:cNvPr>
              <p:cNvSpPr/>
              <p:nvPr/>
            </p:nvSpPr>
            <p:spPr>
              <a:xfrm>
                <a:off x="625207" y="2926095"/>
                <a:ext cx="5450366" cy="432167"/>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사업이용자 또는 최종 소비자에게 핵심 플랫폼 서비스 가입 또는 등록 조건으로 다른 핵심 플랫폼 서비스에 대한 가입 또는 등록을 요구하지 말 것</a:t>
                </a:r>
              </a:p>
            </p:txBody>
          </p:sp>
          <p:sp>
            <p:nvSpPr>
              <p:cNvPr id="105" name="직사각형 104">
                <a:extLst>
                  <a:ext uri="{FF2B5EF4-FFF2-40B4-BE49-F238E27FC236}">
                    <a16:creationId xmlns:a16="http://schemas.microsoft.com/office/drawing/2014/main" id="{7428D203-ADFA-CEC0-5B32-274357F6A975}"/>
                  </a:ext>
                </a:extLst>
              </p:cNvPr>
              <p:cNvSpPr/>
              <p:nvPr/>
            </p:nvSpPr>
            <p:spPr>
              <a:xfrm>
                <a:off x="625207" y="2718018"/>
                <a:ext cx="2366379"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핵심 플랫폼 가입ㆍ등록을 위한 조건 부가 금지</a:t>
                </a:r>
              </a:p>
            </p:txBody>
          </p:sp>
          <p:cxnSp>
            <p:nvCxnSpPr>
              <p:cNvPr id="106" name="직선 연결선 105">
                <a:extLst>
                  <a:ext uri="{FF2B5EF4-FFF2-40B4-BE49-F238E27FC236}">
                    <a16:creationId xmlns:a16="http://schemas.microsoft.com/office/drawing/2014/main" id="{0E736AE6-2CD6-9571-46C9-BE398BB9DF88}"/>
                  </a:ext>
                </a:extLst>
              </p:cNvPr>
              <p:cNvCxnSpPr>
                <a:cxnSpLocks/>
              </p:cNvCxnSpPr>
              <p:nvPr/>
            </p:nvCxnSpPr>
            <p:spPr>
              <a:xfrm>
                <a:off x="625207" y="3371546"/>
                <a:ext cx="559017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그룹 106">
            <a:extLst>
              <a:ext uri="{FF2B5EF4-FFF2-40B4-BE49-F238E27FC236}">
                <a16:creationId xmlns:a16="http://schemas.microsoft.com/office/drawing/2014/main" id="{5269A362-8230-F5A5-7611-A0AAD2F049BC}"/>
              </a:ext>
            </a:extLst>
          </p:cNvPr>
          <p:cNvGrpSpPr/>
          <p:nvPr/>
        </p:nvGrpSpPr>
        <p:grpSpPr>
          <a:xfrm>
            <a:off x="5132387" y="5048740"/>
            <a:ext cx="4150557" cy="666262"/>
            <a:chOff x="5132387" y="2762738"/>
            <a:chExt cx="4150557" cy="666262"/>
          </a:xfrm>
        </p:grpSpPr>
        <p:sp>
          <p:nvSpPr>
            <p:cNvPr id="108" name="사각형: 둥근 위쪽 모서리 107">
              <a:extLst>
                <a:ext uri="{FF2B5EF4-FFF2-40B4-BE49-F238E27FC236}">
                  <a16:creationId xmlns:a16="http://schemas.microsoft.com/office/drawing/2014/main" id="{F7B609B3-DB07-1A4F-54A3-89C7FA705C46}"/>
                </a:ext>
              </a:extLst>
            </p:cNvPr>
            <p:cNvSpPr/>
            <p:nvPr/>
          </p:nvSpPr>
          <p:spPr>
            <a:xfrm rot="5400000">
              <a:off x="7105091" y="790034"/>
              <a:ext cx="200983" cy="4146392"/>
            </a:xfrm>
            <a:prstGeom prst="round2SameRect">
              <a:avLst>
                <a:gd name="adj1" fmla="val 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09" name="그룹 108">
              <a:extLst>
                <a:ext uri="{FF2B5EF4-FFF2-40B4-BE49-F238E27FC236}">
                  <a16:creationId xmlns:a16="http://schemas.microsoft.com/office/drawing/2014/main" id="{6275A30F-F73D-3C4A-5596-4791E98AFC3B}"/>
                </a:ext>
              </a:extLst>
            </p:cNvPr>
            <p:cNvGrpSpPr/>
            <p:nvPr/>
          </p:nvGrpSpPr>
          <p:grpSpPr>
            <a:xfrm>
              <a:off x="5136126" y="2766763"/>
              <a:ext cx="4146818" cy="662237"/>
              <a:chOff x="625207" y="2770272"/>
              <a:chExt cx="5590174" cy="662237"/>
            </a:xfrm>
          </p:grpSpPr>
          <p:sp>
            <p:nvSpPr>
              <p:cNvPr id="110" name="직사각형 109">
                <a:extLst>
                  <a:ext uri="{FF2B5EF4-FFF2-40B4-BE49-F238E27FC236}">
                    <a16:creationId xmlns:a16="http://schemas.microsoft.com/office/drawing/2014/main" id="{89CA91E3-8964-44E9-DF77-DA962E6DB917}"/>
                  </a:ext>
                </a:extLst>
              </p:cNvPr>
              <p:cNvSpPr/>
              <p:nvPr/>
            </p:nvSpPr>
            <p:spPr>
              <a:xfrm>
                <a:off x="625207" y="2989392"/>
                <a:ext cx="5450366" cy="417802"/>
              </a:xfrm>
              <a:prstGeom prst="rect">
                <a:avLst/>
              </a:prstGeom>
              <a:noFill/>
              <a:ln w="3175">
                <a:noFill/>
              </a:ln>
              <a:effectLst/>
            </p:spPr>
            <p:style>
              <a:lnRef idx="1">
                <a:schemeClr val="accent1"/>
              </a:lnRef>
              <a:fillRef idx="2">
                <a:schemeClr val="accent1"/>
              </a:fillRef>
              <a:effectRef idx="1">
                <a:schemeClr val="accent1"/>
              </a:effectRef>
              <a:fontRef idx="minor">
                <a:schemeClr val="dk1"/>
              </a:fontRef>
            </p:style>
            <p:txBody>
              <a:bodyPr lIns="108000" tIns="0" rIns="108000" bIns="0" rtlCol="0" anchor="ctr"/>
              <a:lstStyle/>
              <a:p>
                <a:pPr hangingPunct="0">
                  <a:lnSpc>
                    <a:spcPct val="110000"/>
                  </a:lnSpc>
                </a:pPr>
                <a:r>
                  <a:rPr lang="ko-KR" altLang="en-US" sz="950" b="1" dirty="0">
                    <a:ln>
                      <a:solidFill>
                        <a:schemeClr val="bg1">
                          <a:lumMod val="75000"/>
                          <a:alpha val="0"/>
                        </a:schemeClr>
                      </a:solidFill>
                    </a:ln>
                    <a:solidFill>
                      <a:schemeClr val="tx1">
                        <a:lumMod val="85000"/>
                        <a:lumOff val="15000"/>
                      </a:schemeClr>
                    </a:solidFill>
                    <a:latin typeface="+mn-ea"/>
                  </a:rPr>
                  <a:t>게이트키퍼가 광고주와 발행사 요청 시 온라인 광고 서비스 관련 투명한 가격 및 보상 정보를 제공할 것</a:t>
                </a:r>
              </a:p>
            </p:txBody>
          </p:sp>
          <p:sp>
            <p:nvSpPr>
              <p:cNvPr id="111" name="직사각형 110">
                <a:extLst>
                  <a:ext uri="{FF2B5EF4-FFF2-40B4-BE49-F238E27FC236}">
                    <a16:creationId xmlns:a16="http://schemas.microsoft.com/office/drawing/2014/main" id="{615AA42A-83A2-955F-316D-AD6326411CA2}"/>
                  </a:ext>
                </a:extLst>
              </p:cNvPr>
              <p:cNvSpPr/>
              <p:nvPr/>
            </p:nvSpPr>
            <p:spPr>
              <a:xfrm>
                <a:off x="625207" y="2770272"/>
                <a:ext cx="2366379" cy="18542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46800" bIns="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ko-KR" altLang="en-US" sz="1000" i="0" u="none" strike="noStrike" kern="1200" cap="none" spc="0" normalizeH="0" baseline="0" noProof="0" dirty="0">
                    <a:ln>
                      <a:solidFill>
                        <a:prstClr val="white">
                          <a:lumMod val="50000"/>
                          <a:alpha val="0"/>
                        </a:prstClr>
                      </a:solidFill>
                    </a:ln>
                    <a:solidFill>
                      <a:srgbClr val="1E49E2"/>
                    </a:solidFill>
                    <a:effectLst/>
                    <a:uLnTx/>
                    <a:uFillTx/>
                    <a:latin typeface="KoPub돋움체 Bold" panose="00000800000000000000" pitchFamily="2" charset="-127"/>
                    <a:ea typeface="KoPub돋움체 Bold" panose="00000800000000000000" pitchFamily="2" charset="-127"/>
                  </a:rPr>
                  <a:t>온라인 광고 서비스 제공 조건의 투명성 의무</a:t>
                </a:r>
              </a:p>
            </p:txBody>
          </p:sp>
          <p:cxnSp>
            <p:nvCxnSpPr>
              <p:cNvPr id="112" name="직선 연결선 111">
                <a:extLst>
                  <a:ext uri="{FF2B5EF4-FFF2-40B4-BE49-F238E27FC236}">
                    <a16:creationId xmlns:a16="http://schemas.microsoft.com/office/drawing/2014/main" id="{90BBA552-7324-E5CA-7579-3C67F7F0E3C6}"/>
                  </a:ext>
                </a:extLst>
              </p:cNvPr>
              <p:cNvCxnSpPr>
                <a:cxnSpLocks/>
              </p:cNvCxnSpPr>
              <p:nvPr/>
            </p:nvCxnSpPr>
            <p:spPr>
              <a:xfrm>
                <a:off x="625207" y="3432509"/>
                <a:ext cx="559017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3105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6305378-B63B-A4C4-B91A-49FC51546232}"/>
              </a:ext>
            </a:extLst>
          </p:cNvPr>
          <p:cNvSpPr>
            <a:spLocks noGrp="1"/>
          </p:cNvSpPr>
          <p:nvPr>
            <p:ph type="body" sz="quarter" idx="13"/>
          </p:nvPr>
        </p:nvSpPr>
        <p:spPr/>
        <p:txBody>
          <a:bodyPr/>
          <a:lstStyle/>
          <a:p>
            <a:r>
              <a:rPr lang="ko-KR" altLang="en-US" dirty="0"/>
              <a:t>디지털시장법 제</a:t>
            </a:r>
            <a:r>
              <a:rPr lang="en-US" altLang="ko-KR" dirty="0"/>
              <a:t>3</a:t>
            </a:r>
            <a:r>
              <a:rPr lang="ko-KR" altLang="en-US" dirty="0"/>
              <a:t>장 </a:t>
            </a:r>
            <a:r>
              <a:rPr lang="en-US" altLang="ko-KR" dirty="0"/>
              <a:t>6</a:t>
            </a:r>
            <a:r>
              <a:rPr lang="ko-KR" altLang="en-US" dirty="0"/>
              <a:t>조 및 </a:t>
            </a:r>
            <a:r>
              <a:rPr lang="en-US" altLang="ko-KR" dirty="0"/>
              <a:t>7</a:t>
            </a:r>
            <a:r>
              <a:rPr lang="ko-KR" altLang="en-US" dirty="0"/>
              <a:t>조 일부는 각각의 게이트키퍼 상황과 특성 등을 고려하여 개별 게이트키퍼와의 추가적인 논의 후 구체화될 부가적인 의무 사항을 명시</a:t>
            </a:r>
          </a:p>
        </p:txBody>
      </p:sp>
      <p:grpSp>
        <p:nvGrpSpPr>
          <p:cNvPr id="93" name="그룹 92">
            <a:extLst>
              <a:ext uri="{FF2B5EF4-FFF2-40B4-BE49-F238E27FC236}">
                <a16:creationId xmlns:a16="http://schemas.microsoft.com/office/drawing/2014/main" id="{1361B1A9-1AD9-D1E3-76D0-A2B500B29F3C}"/>
              </a:ext>
            </a:extLst>
          </p:cNvPr>
          <p:cNvGrpSpPr/>
          <p:nvPr/>
        </p:nvGrpSpPr>
        <p:grpSpPr>
          <a:xfrm>
            <a:off x="504190" y="2176483"/>
            <a:ext cx="8927438" cy="276837"/>
            <a:chOff x="704850" y="2013298"/>
            <a:chExt cx="4140200" cy="276837"/>
          </a:xfrm>
        </p:grpSpPr>
        <p:sp>
          <p:nvSpPr>
            <p:cNvPr id="94" name="TextBox 93">
              <a:extLst>
                <a:ext uri="{FF2B5EF4-FFF2-40B4-BE49-F238E27FC236}">
                  <a16:creationId xmlns:a16="http://schemas.microsoft.com/office/drawing/2014/main" id="{E16211C4-A40C-1937-E467-3E0142BD11A1}"/>
                </a:ext>
              </a:extLst>
            </p:cNvPr>
            <p:cNvSpPr txBox="1"/>
            <p:nvPr/>
          </p:nvSpPr>
          <p:spPr>
            <a:xfrm>
              <a:off x="704850" y="2046854"/>
              <a:ext cx="146124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게이트키퍼</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(Gatekeeper)</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의 부가적인 의무 사항</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95" name="직선 연결선 94">
              <a:extLst>
                <a:ext uri="{FF2B5EF4-FFF2-40B4-BE49-F238E27FC236}">
                  <a16:creationId xmlns:a16="http://schemas.microsoft.com/office/drawing/2014/main" id="{4F64B651-2571-A5C5-3CFF-E5E88AC9EA1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7FD14D30-D49B-FBC2-1D5E-533E9D718DBE}"/>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7" name="텍스트 개체 틀 28">
            <a:extLst>
              <a:ext uri="{FF2B5EF4-FFF2-40B4-BE49-F238E27FC236}">
                <a16:creationId xmlns:a16="http://schemas.microsoft.com/office/drawing/2014/main" id="{97ABEEAE-37EA-C337-F313-726190F72DAB}"/>
              </a:ext>
            </a:extLst>
          </p:cNvPr>
          <p:cNvSpPr>
            <a:spLocks noGrp="1"/>
          </p:cNvSpPr>
          <p:nvPr>
            <p:ph type="body" sz="quarter" idx="11"/>
          </p:nvPr>
        </p:nvSpPr>
        <p:spPr>
          <a:xfrm>
            <a:off x="488950" y="617249"/>
            <a:ext cx="8928100" cy="322262"/>
          </a:xfrm>
        </p:spPr>
        <p:txBody>
          <a:bodyPr/>
          <a:lstStyle/>
          <a:p>
            <a:r>
              <a:rPr lang="ko-KR" altLang="en-US" dirty="0"/>
              <a:t>디지털시장법 규제 대상의 의무 </a:t>
            </a:r>
            <a:r>
              <a:rPr lang="en-US" altLang="ko-KR" dirty="0"/>
              <a:t>(2/2)</a:t>
            </a:r>
            <a:endParaRPr lang="ko-KR" altLang="en-US" dirty="0"/>
          </a:p>
        </p:txBody>
      </p:sp>
      <p:sp>
        <p:nvSpPr>
          <p:cNvPr id="98" name="TextBox 97">
            <a:extLst>
              <a:ext uri="{FF2B5EF4-FFF2-40B4-BE49-F238E27FC236}">
                <a16:creationId xmlns:a16="http://schemas.microsoft.com/office/drawing/2014/main" id="{43342428-6E8A-57B3-CB21-3513474443F3}"/>
              </a:ext>
            </a:extLst>
          </p:cNvPr>
          <p:cNvSpPr txBox="1"/>
          <p:nvPr/>
        </p:nvSpPr>
        <p:spPr>
          <a:xfrm>
            <a:off x="488951" y="5864125"/>
            <a:ext cx="4216842"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en-US" altLang="ko-KR" dirty="0">
                <a:solidFill>
                  <a:srgbClr val="FFFFFF">
                    <a:lumMod val="50000"/>
                  </a:srgbClr>
                </a:solidFill>
              </a:rPr>
              <a:t>European</a:t>
            </a:r>
            <a:r>
              <a:rPr lang="ko-KR" altLang="en-US" dirty="0">
                <a:solidFill>
                  <a:srgbClr val="FFFFFF">
                    <a:lumMod val="50000"/>
                  </a:srgbClr>
                </a:solidFill>
              </a:rPr>
              <a:t> </a:t>
            </a:r>
            <a:r>
              <a:rPr lang="en-US" altLang="ko-KR" dirty="0">
                <a:solidFill>
                  <a:srgbClr val="FFFFFF">
                    <a:lumMod val="50000"/>
                  </a:srgbClr>
                </a:solidFill>
              </a:rPr>
              <a:t>Parliamentary</a:t>
            </a:r>
            <a:r>
              <a:rPr lang="ko-KR" altLang="en-US" dirty="0">
                <a:solidFill>
                  <a:srgbClr val="FFFFFF">
                    <a:lumMod val="50000"/>
                  </a:srgbClr>
                </a:solidFill>
              </a:rPr>
              <a:t> </a:t>
            </a:r>
            <a:r>
              <a:rPr lang="en-US" altLang="ko-KR" dirty="0">
                <a:solidFill>
                  <a:srgbClr val="FFFFFF">
                    <a:lumMod val="50000"/>
                  </a:srgbClr>
                </a:solidFill>
              </a:rPr>
              <a:t>Research</a:t>
            </a:r>
            <a:r>
              <a:rPr lang="ko-KR" altLang="en-US" dirty="0">
                <a:solidFill>
                  <a:srgbClr val="FFFFFF">
                    <a:lumMod val="50000"/>
                  </a:srgbClr>
                </a:solidFill>
              </a:rPr>
              <a:t> </a:t>
            </a:r>
            <a:r>
              <a:rPr lang="en-US" altLang="ko-KR" dirty="0">
                <a:solidFill>
                  <a:srgbClr val="FFFFFF">
                    <a:lumMod val="50000"/>
                  </a:srgbClr>
                </a:solidFill>
              </a:rPr>
              <a:t>Service,</a:t>
            </a:r>
            <a:r>
              <a:rPr lang="ko-KR" altLang="en-US" dirty="0">
                <a:solidFill>
                  <a:srgbClr val="FFFFFF">
                    <a:lumMod val="50000"/>
                  </a:srgbClr>
                </a:solidFill>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38" name="그룹 37">
            <a:extLst>
              <a:ext uri="{FF2B5EF4-FFF2-40B4-BE49-F238E27FC236}">
                <a16:creationId xmlns:a16="http://schemas.microsoft.com/office/drawing/2014/main" id="{DCF59510-3224-844D-8F0E-0BC5EC84CEB6}"/>
              </a:ext>
            </a:extLst>
          </p:cNvPr>
          <p:cNvGrpSpPr/>
          <p:nvPr/>
        </p:nvGrpSpPr>
        <p:grpSpPr>
          <a:xfrm>
            <a:off x="504189" y="2565402"/>
            <a:ext cx="8912859" cy="3276598"/>
            <a:chOff x="504189" y="2632710"/>
            <a:chExt cx="9056102" cy="3528887"/>
          </a:xfrm>
        </p:grpSpPr>
        <p:grpSp>
          <p:nvGrpSpPr>
            <p:cNvPr id="25" name="그룹 24">
              <a:extLst>
                <a:ext uri="{FF2B5EF4-FFF2-40B4-BE49-F238E27FC236}">
                  <a16:creationId xmlns:a16="http://schemas.microsoft.com/office/drawing/2014/main" id="{D1C9B4B6-509A-3FF0-F5A2-E265BE7C13BC}"/>
                </a:ext>
              </a:extLst>
            </p:cNvPr>
            <p:cNvGrpSpPr/>
            <p:nvPr/>
          </p:nvGrpSpPr>
          <p:grpSpPr>
            <a:xfrm>
              <a:off x="504189" y="2632710"/>
              <a:ext cx="9056102" cy="1139713"/>
              <a:chOff x="504190" y="2633896"/>
              <a:chExt cx="8227041" cy="848881"/>
            </a:xfrm>
          </p:grpSpPr>
          <p:grpSp>
            <p:nvGrpSpPr>
              <p:cNvPr id="3" name="그룹 2">
                <a:extLst>
                  <a:ext uri="{FF2B5EF4-FFF2-40B4-BE49-F238E27FC236}">
                    <a16:creationId xmlns:a16="http://schemas.microsoft.com/office/drawing/2014/main" id="{410B55DE-5A28-C9A2-43D9-9F3F83FD0773}"/>
                  </a:ext>
                </a:extLst>
              </p:cNvPr>
              <p:cNvGrpSpPr/>
              <p:nvPr/>
            </p:nvGrpSpPr>
            <p:grpSpPr>
              <a:xfrm>
                <a:off x="504190" y="2637357"/>
                <a:ext cx="4914770" cy="845420"/>
                <a:chOff x="2039472" y="3183902"/>
                <a:chExt cx="6697037" cy="1151998"/>
              </a:xfrm>
            </p:grpSpPr>
            <p:sp>
              <p:nvSpPr>
                <p:cNvPr id="10" name="Rectangle 3">
                  <a:extLst>
                    <a:ext uri="{FF2B5EF4-FFF2-40B4-BE49-F238E27FC236}">
                      <a16:creationId xmlns:a16="http://schemas.microsoft.com/office/drawing/2014/main" id="{C1349871-6A38-7FBB-EEDB-1699390BA3C7}"/>
                    </a:ext>
                  </a:extLst>
                </p:cNvPr>
                <p:cNvSpPr>
                  <a:spLocks noChangeArrowheads="1"/>
                </p:cNvSpPr>
                <p:nvPr/>
              </p:nvSpPr>
              <p:spPr bwMode="auto">
                <a:xfrm>
                  <a:off x="2039472"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indent="-108000">
                    <a:lnSpc>
                      <a:spcPct val="110000"/>
                    </a:lnSpc>
                    <a:spcAft>
                      <a:spcPts val="500"/>
                    </a:spcAft>
                    <a:buSzPct val="80000"/>
                    <a:buFont typeface="Arial" pitchFamily="34" charset="0"/>
                    <a:buChar char="•"/>
                    <a:defRPr/>
                  </a:pP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게이트키퍼는 사업이용자가 제공했거나 그들의 최종 소비자의 활동으로 생성된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비공개 데이터를 사업이용자와 경쟁하는 데 사용하는 것을 금지</a:t>
                  </a:r>
                  <a:endPar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12" name="Rectangle 3">
                  <a:extLst>
                    <a:ext uri="{FF2B5EF4-FFF2-40B4-BE49-F238E27FC236}">
                      <a16:creationId xmlns:a16="http://schemas.microsoft.com/office/drawing/2014/main" id="{C197CA21-AB4E-AEF9-0D74-FFD58AA284EE}"/>
                    </a:ext>
                  </a:extLst>
                </p:cNvPr>
                <p:cNvSpPr>
                  <a:spLocks noChangeArrowheads="1"/>
                </p:cNvSpPr>
                <p:nvPr/>
              </p:nvSpPr>
              <p:spPr bwMode="auto">
                <a:xfrm>
                  <a:off x="4293529"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최종 사용자가 핵심 플랫폼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서비스에 선탑재된 소프트웨어 혹은 애플리케이션 등 응용 프로그램을 삭제할 수 있도록 허용</a:t>
                  </a:r>
                </a:p>
              </p:txBody>
            </p:sp>
            <p:sp>
              <p:nvSpPr>
                <p:cNvPr id="13" name="Rectangle 3">
                  <a:extLst>
                    <a:ext uri="{FF2B5EF4-FFF2-40B4-BE49-F238E27FC236}">
                      <a16:creationId xmlns:a16="http://schemas.microsoft.com/office/drawing/2014/main" id="{2709ED09-A5DF-7346-62C5-F90C496C4777}"/>
                    </a:ext>
                  </a:extLst>
                </p:cNvPr>
                <p:cNvSpPr>
                  <a:spLocks noChangeArrowheads="1"/>
                </p:cNvSpPr>
                <p:nvPr/>
              </p:nvSpPr>
              <p:spPr bwMode="auto">
                <a:xfrm>
                  <a:off x="6552887" y="3183902"/>
                  <a:ext cx="2183622" cy="1151998"/>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fontAlgn="auto">
                    <a:lnSpc>
                      <a:spcPct val="110000"/>
                    </a:lnSpc>
                    <a:spcBef>
                      <a:spcPts val="0"/>
                    </a:spcBef>
                    <a:spcAft>
                      <a:spcPts val="500"/>
                    </a:spcAft>
                    <a:buClrTx/>
                    <a:buSzPct val="80000"/>
                    <a:buFont typeface="Arial" pitchFamily="34" charset="0"/>
                    <a:buChar char="•"/>
                    <a:tabLst/>
                    <a:defRPr/>
                  </a:pP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최종 사용자가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제</a:t>
                  </a:r>
                  <a:r>
                    <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자의 앱</a:t>
                  </a:r>
                  <a:r>
                    <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앱스토어를 게이트키퍼 플랫폼 내 설치</a:t>
                  </a:r>
                  <a:r>
                    <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이용하도록 허용 </a:t>
                  </a: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및</a:t>
                  </a:r>
                  <a:r>
                    <a:rPr lang="en-US" altLang="ko-KR"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게이트키퍼 플랫폼 외 다른 방법을 통해서도 접근할 수 있도록 허용</a:t>
                  </a:r>
                  <a:endPar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pSp>
          <p:sp>
            <p:nvSpPr>
              <p:cNvPr id="24" name="Rectangle 3">
                <a:extLst>
                  <a:ext uri="{FF2B5EF4-FFF2-40B4-BE49-F238E27FC236}">
                    <a16:creationId xmlns:a16="http://schemas.microsoft.com/office/drawing/2014/main" id="{B9921487-D688-ABFC-397F-D66BD71F6572}"/>
                  </a:ext>
                </a:extLst>
              </p:cNvPr>
              <p:cNvSpPr>
                <a:spLocks noChangeArrowheads="1"/>
              </p:cNvSpPr>
              <p:nvPr/>
            </p:nvSpPr>
            <p:spPr bwMode="auto">
              <a:xfrm>
                <a:off x="7128731" y="2633896"/>
                <a:ext cx="1602500" cy="845419"/>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lang="ko-KR" altLang="en-US" sz="900" kern="0" dirty="0">
                    <a:ln>
                      <a:solidFill>
                        <a:srgbClr val="00338D">
                          <a:alpha val="0"/>
                        </a:srgbClr>
                      </a:solidFill>
                    </a:ln>
                    <a:solidFill>
                      <a:schemeClr val="tx1">
                        <a:lumMod val="85000"/>
                        <a:lumOff val="15000"/>
                      </a:schemeClr>
                    </a:solidFill>
                    <a:latin typeface="+mj-lt"/>
                  </a:rPr>
                  <a:t>최종 사용자가 앱과 서비스를 전환할 때 </a:t>
                </a:r>
                <a:r>
                  <a:rPr lang="ko-KR" altLang="en-US" sz="900" b="1" kern="0" dirty="0">
                    <a:ln>
                      <a:solidFill>
                        <a:srgbClr val="00338D">
                          <a:alpha val="0"/>
                        </a:srgbClr>
                      </a:solidFill>
                    </a:ln>
                    <a:solidFill>
                      <a:schemeClr val="tx1">
                        <a:lumMod val="85000"/>
                        <a:lumOff val="15000"/>
                      </a:schemeClr>
                    </a:solidFill>
                    <a:latin typeface="+mj-lt"/>
                  </a:rPr>
                  <a:t>게이트키퍼의 핵심 플랫폼 서비스만 사용하도록 제한하는 것을 금지</a:t>
                </a:r>
                <a:endParaRPr lang="en-US" altLang="ko-KR" sz="900" b="1" kern="0" dirty="0">
                  <a:ln>
                    <a:solidFill>
                      <a:srgbClr val="00338D">
                        <a:alpha val="0"/>
                      </a:srgbClr>
                    </a:solidFill>
                  </a:ln>
                  <a:solidFill>
                    <a:schemeClr val="tx1">
                      <a:lumMod val="85000"/>
                      <a:lumOff val="15000"/>
                    </a:schemeClr>
                  </a:solidFill>
                  <a:latin typeface="+mj-lt"/>
                </a:endParaRPr>
              </a:p>
            </p:txBody>
          </p:sp>
        </p:grpSp>
        <p:grpSp>
          <p:nvGrpSpPr>
            <p:cNvPr id="26" name="그룹 25">
              <a:extLst>
                <a:ext uri="{FF2B5EF4-FFF2-40B4-BE49-F238E27FC236}">
                  <a16:creationId xmlns:a16="http://schemas.microsoft.com/office/drawing/2014/main" id="{3392D318-42E7-E917-538A-2FB74D600AF4}"/>
                </a:ext>
              </a:extLst>
            </p:cNvPr>
            <p:cNvGrpSpPr/>
            <p:nvPr/>
          </p:nvGrpSpPr>
          <p:grpSpPr>
            <a:xfrm>
              <a:off x="504189" y="3830502"/>
              <a:ext cx="9056102" cy="1139715"/>
              <a:chOff x="504190" y="2633894"/>
              <a:chExt cx="8227041" cy="848883"/>
            </a:xfrm>
          </p:grpSpPr>
          <p:grpSp>
            <p:nvGrpSpPr>
              <p:cNvPr id="27" name="그룹 26">
                <a:extLst>
                  <a:ext uri="{FF2B5EF4-FFF2-40B4-BE49-F238E27FC236}">
                    <a16:creationId xmlns:a16="http://schemas.microsoft.com/office/drawing/2014/main" id="{87C14017-8045-C257-D1FF-990726BEFF36}"/>
                  </a:ext>
                </a:extLst>
              </p:cNvPr>
              <p:cNvGrpSpPr/>
              <p:nvPr/>
            </p:nvGrpSpPr>
            <p:grpSpPr>
              <a:xfrm>
                <a:off x="504190" y="2637357"/>
                <a:ext cx="4914770" cy="845420"/>
                <a:chOff x="2039472" y="3183902"/>
                <a:chExt cx="6697037" cy="1151998"/>
              </a:xfrm>
            </p:grpSpPr>
            <p:sp>
              <p:nvSpPr>
                <p:cNvPr id="29" name="Rectangle 3">
                  <a:extLst>
                    <a:ext uri="{FF2B5EF4-FFF2-40B4-BE49-F238E27FC236}">
                      <a16:creationId xmlns:a16="http://schemas.microsoft.com/office/drawing/2014/main" id="{40FA6D69-7472-053F-19BB-58DC526C947A}"/>
                    </a:ext>
                  </a:extLst>
                </p:cNvPr>
                <p:cNvSpPr>
                  <a:spLocks noChangeArrowheads="1"/>
                </p:cNvSpPr>
                <p:nvPr/>
              </p:nvSpPr>
              <p:spPr bwMode="auto">
                <a:xfrm>
                  <a:off x="2039472"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게이트키퍼 플랫폼이 운영체제 제공 및 디바이스 제조 시</a:t>
                  </a:r>
                  <a:r>
                    <a:rPr kumimoji="0" lang="en-US" altLang="ko-KR" sz="90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br>
                    <a:rPr kumimoji="0" lang="en-US" altLang="ko-KR" sz="90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제 </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자의 기술호환성을 보장하고</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필요한 운영체제</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하드웨어</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소프트웨어 등에 대한 접근성</a:t>
                  </a: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을 보장</a:t>
                  </a:r>
                  <a:endParaRPr kumimoji="0" lang="en-US" altLang="ko-KR"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Rectangle 3">
                  <a:extLst>
                    <a:ext uri="{FF2B5EF4-FFF2-40B4-BE49-F238E27FC236}">
                      <a16:creationId xmlns:a16="http://schemas.microsoft.com/office/drawing/2014/main" id="{F180C0EF-E9A0-79FD-E818-8CC00C927194}"/>
                    </a:ext>
                  </a:extLst>
                </p:cNvPr>
                <p:cNvSpPr>
                  <a:spLocks noChangeArrowheads="1"/>
                </p:cNvSpPr>
                <p:nvPr/>
              </p:nvSpPr>
              <p:spPr bwMode="auto">
                <a:xfrm>
                  <a:off x="4293529"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광고주와 퍼블리셔의 요청이 있는 경우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광고 서비스를 제공하는 게이트키퍼 플랫폼은 무료로 필요 정보를 제공</a:t>
                  </a:r>
                </a:p>
              </p:txBody>
            </p:sp>
            <p:sp>
              <p:nvSpPr>
                <p:cNvPr id="31" name="Rectangle 3">
                  <a:extLst>
                    <a:ext uri="{FF2B5EF4-FFF2-40B4-BE49-F238E27FC236}">
                      <a16:creationId xmlns:a16="http://schemas.microsoft.com/office/drawing/2014/main" id="{BE570CFB-9611-92D1-021E-80615BA9B977}"/>
                    </a:ext>
                  </a:extLst>
                </p:cNvPr>
                <p:cNvSpPr>
                  <a:spLocks noChangeArrowheads="1"/>
                </p:cNvSpPr>
                <p:nvPr/>
              </p:nvSpPr>
              <p:spPr bwMode="auto">
                <a:xfrm>
                  <a:off x="6552887" y="3183902"/>
                  <a:ext cx="2183622" cy="1151998"/>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lang="ko-KR" altLang="en-US" sz="900" kern="0" dirty="0">
                      <a:ln>
                        <a:solidFill>
                          <a:srgbClr val="00338D">
                            <a:alpha val="0"/>
                          </a:srgbClr>
                        </a:solidFill>
                      </a:ln>
                      <a:solidFill>
                        <a:schemeClr val="tx1">
                          <a:lumMod val="85000"/>
                          <a:lumOff val="15000"/>
                        </a:schemeClr>
                      </a:solidFill>
                      <a:latin typeface="+mj-lt"/>
                    </a:rPr>
                    <a:t>사업이용자</a:t>
                  </a:r>
                  <a:r>
                    <a:rPr lang="en-US" altLang="ko-KR" sz="900" kern="0" dirty="0">
                      <a:ln>
                        <a:solidFill>
                          <a:srgbClr val="00338D">
                            <a:alpha val="0"/>
                          </a:srgbClr>
                        </a:solidFill>
                      </a:ln>
                      <a:solidFill>
                        <a:schemeClr val="tx1">
                          <a:lumMod val="85000"/>
                          <a:lumOff val="15000"/>
                        </a:schemeClr>
                      </a:solidFill>
                      <a:latin typeface="+mj-lt"/>
                    </a:rPr>
                    <a:t>, </a:t>
                  </a:r>
                  <a:r>
                    <a:rPr lang="ko-KR" altLang="en-US" sz="900" kern="0" dirty="0">
                      <a:ln>
                        <a:solidFill>
                          <a:srgbClr val="00338D">
                            <a:alpha val="0"/>
                          </a:srgbClr>
                        </a:solidFill>
                      </a:ln>
                      <a:solidFill>
                        <a:schemeClr val="tx1">
                          <a:lumMod val="85000"/>
                          <a:lumOff val="15000"/>
                        </a:schemeClr>
                      </a:solidFill>
                      <a:latin typeface="+mj-lt"/>
                    </a:rPr>
                    <a:t>최종 사용자 </a:t>
                  </a:r>
                  <a:r>
                    <a:rPr lang="ko-KR" altLang="en-US" sz="900" b="1" kern="0" dirty="0">
                      <a:ln>
                        <a:solidFill>
                          <a:srgbClr val="00338D">
                            <a:alpha val="0"/>
                          </a:srgbClr>
                        </a:solidFill>
                      </a:ln>
                      <a:solidFill>
                        <a:schemeClr val="tx1">
                          <a:lumMod val="85000"/>
                          <a:lumOff val="15000"/>
                        </a:schemeClr>
                      </a:solidFill>
                      <a:latin typeface="+mj-lt"/>
                    </a:rPr>
                    <a:t>데이터의 효과적인 이동성을 제공</a:t>
                  </a:r>
                  <a:r>
                    <a:rPr lang="ko-KR" altLang="en-US" sz="900" kern="0" dirty="0">
                      <a:ln>
                        <a:solidFill>
                          <a:srgbClr val="00338D">
                            <a:alpha val="0"/>
                          </a:srgbClr>
                        </a:solidFill>
                      </a:ln>
                      <a:solidFill>
                        <a:schemeClr val="tx1">
                          <a:lumMod val="85000"/>
                          <a:lumOff val="15000"/>
                        </a:schemeClr>
                      </a:solidFill>
                      <a:latin typeface="+mj-lt"/>
                    </a:rPr>
                    <a:t>하고</a:t>
                  </a:r>
                  <a:r>
                    <a:rPr lang="en-US" altLang="ko-KR" sz="900" kern="0" dirty="0">
                      <a:ln>
                        <a:solidFill>
                          <a:srgbClr val="00338D">
                            <a:alpha val="0"/>
                          </a:srgbClr>
                        </a:solidFill>
                      </a:ln>
                      <a:solidFill>
                        <a:schemeClr val="tx1">
                          <a:lumMod val="85000"/>
                          <a:lumOff val="15000"/>
                        </a:schemeClr>
                      </a:solidFill>
                      <a:latin typeface="+mj-lt"/>
                    </a:rPr>
                    <a:t>, </a:t>
                  </a:r>
                  <a:r>
                    <a:rPr lang="ko-KR" altLang="en-US" sz="900" kern="0" dirty="0">
                      <a:ln>
                        <a:solidFill>
                          <a:srgbClr val="00338D">
                            <a:alpha val="0"/>
                          </a:srgbClr>
                        </a:solidFill>
                      </a:ln>
                      <a:solidFill>
                        <a:schemeClr val="tx1">
                          <a:lumMod val="85000"/>
                          <a:lumOff val="15000"/>
                        </a:schemeClr>
                      </a:solidFill>
                      <a:latin typeface="+mj-lt"/>
                    </a:rPr>
                    <a:t>최종 사용자의 데이터 이동권 행사의 편의성을 높이는 수단을 마련</a:t>
                  </a:r>
                  <a:endParaRPr lang="en-US" altLang="ko-KR" sz="900" kern="0" dirty="0">
                    <a:ln>
                      <a:solidFill>
                        <a:srgbClr val="00338D">
                          <a:alpha val="0"/>
                        </a:srgbClr>
                      </a:solidFill>
                    </a:ln>
                    <a:solidFill>
                      <a:schemeClr val="tx1">
                        <a:lumMod val="85000"/>
                        <a:lumOff val="15000"/>
                      </a:schemeClr>
                    </a:solidFill>
                    <a:latin typeface="+mj-lt"/>
                  </a:endParaRPr>
                </a:p>
              </p:txBody>
            </p:sp>
          </p:grpSp>
          <p:sp>
            <p:nvSpPr>
              <p:cNvPr id="28" name="Rectangle 3">
                <a:extLst>
                  <a:ext uri="{FF2B5EF4-FFF2-40B4-BE49-F238E27FC236}">
                    <a16:creationId xmlns:a16="http://schemas.microsoft.com/office/drawing/2014/main" id="{ACA1E059-0587-E808-3355-5C8DEC471EEF}"/>
                  </a:ext>
                </a:extLst>
              </p:cNvPr>
              <p:cNvSpPr>
                <a:spLocks noChangeArrowheads="1"/>
              </p:cNvSpPr>
              <p:nvPr/>
            </p:nvSpPr>
            <p:spPr bwMode="auto">
              <a:xfrm>
                <a:off x="7128731" y="2633894"/>
                <a:ext cx="1602500" cy="845420"/>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게이트키퍼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검색엔진의 노출 순위</a:t>
                </a:r>
                <a:r>
                  <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쿼리</a:t>
                </a:r>
                <a:r>
                  <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클릭 및 조회 데이터를 경쟁사업자에게 공정하고 합리적이며 비차별적인 조건으로 접근</a:t>
                </a: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하도록 제공</a:t>
                </a:r>
              </a:p>
            </p:txBody>
          </p:sp>
        </p:grpSp>
        <p:grpSp>
          <p:nvGrpSpPr>
            <p:cNvPr id="33" name="그룹 32">
              <a:extLst>
                <a:ext uri="{FF2B5EF4-FFF2-40B4-BE49-F238E27FC236}">
                  <a16:creationId xmlns:a16="http://schemas.microsoft.com/office/drawing/2014/main" id="{28BC72FC-AD2B-0A5B-C1A7-54BE3C970A3D}"/>
                </a:ext>
              </a:extLst>
            </p:cNvPr>
            <p:cNvGrpSpPr/>
            <p:nvPr/>
          </p:nvGrpSpPr>
          <p:grpSpPr>
            <a:xfrm>
              <a:off x="504189" y="5026531"/>
              <a:ext cx="5410045" cy="1135066"/>
              <a:chOff x="2039472" y="3183902"/>
              <a:chExt cx="6697037" cy="1151998"/>
            </a:xfrm>
          </p:grpSpPr>
          <p:sp>
            <p:nvSpPr>
              <p:cNvPr id="35" name="Rectangle 3">
                <a:extLst>
                  <a:ext uri="{FF2B5EF4-FFF2-40B4-BE49-F238E27FC236}">
                    <a16:creationId xmlns:a16="http://schemas.microsoft.com/office/drawing/2014/main" id="{35F6F305-8A31-FF3F-BE87-CB99E1D935C9}"/>
                  </a:ext>
                </a:extLst>
              </p:cNvPr>
              <p:cNvSpPr>
                <a:spLocks noChangeArrowheads="1"/>
              </p:cNvSpPr>
              <p:nvPr/>
            </p:nvSpPr>
            <p:spPr bwMode="auto">
              <a:xfrm>
                <a:off x="2039472"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게이트키퍼 사업이용자에게 </a:t>
                </a:r>
                <a:br>
                  <a:rPr kumimoji="0" lang="en-US" altLang="ko-KR"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앱 스토어</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검색엔진</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소셜 네트워킹 서비스에 대한 공정하고 합리적이며 비차별적인 접근</a:t>
                </a: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을 허용</a:t>
                </a:r>
                <a:endParaRPr kumimoji="0" lang="en-US" altLang="ko-KR"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6" name="Rectangle 3">
                <a:extLst>
                  <a:ext uri="{FF2B5EF4-FFF2-40B4-BE49-F238E27FC236}">
                    <a16:creationId xmlns:a16="http://schemas.microsoft.com/office/drawing/2014/main" id="{292D48A1-D456-D859-C5B7-D5992CC5E19D}"/>
                  </a:ext>
                </a:extLst>
              </p:cNvPr>
              <p:cNvSpPr>
                <a:spLocks noChangeArrowheads="1"/>
              </p:cNvSpPr>
              <p:nvPr/>
            </p:nvSpPr>
            <p:spPr bwMode="auto">
              <a:xfrm>
                <a:off x="4293529" y="3183902"/>
                <a:ext cx="2183622" cy="1151998"/>
              </a:xfrm>
              <a:prstGeom prst="rect">
                <a:avLst/>
              </a:prstGeom>
              <a:solidFill>
                <a:schemeClr val="bg1">
                  <a:lumMod val="95000"/>
                </a:schemeClr>
              </a:solidFill>
              <a:ln w="6350" algn="ctr">
                <a:noFill/>
                <a:miter lim="800000"/>
                <a:headEnd/>
                <a:tailEnd/>
              </a:ln>
              <a:effectLst/>
            </p:spPr>
            <p:txBody>
              <a:bodyPr lIns="108000" tIns="108000" rIns="71999"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게이트키퍼가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서비스 종료에 대한 불필요한 조건을 부과하는 것을 금지</a:t>
                </a:r>
              </a:p>
            </p:txBody>
          </p:sp>
          <p:sp>
            <p:nvSpPr>
              <p:cNvPr id="37" name="Rectangle 3">
                <a:extLst>
                  <a:ext uri="{FF2B5EF4-FFF2-40B4-BE49-F238E27FC236}">
                    <a16:creationId xmlns:a16="http://schemas.microsoft.com/office/drawing/2014/main" id="{F9795EE6-C8D7-5CEE-8EE4-EB63F579EF66}"/>
                  </a:ext>
                </a:extLst>
              </p:cNvPr>
              <p:cNvSpPr>
                <a:spLocks noChangeArrowheads="1"/>
              </p:cNvSpPr>
              <p:nvPr/>
            </p:nvSpPr>
            <p:spPr bwMode="auto">
              <a:xfrm>
                <a:off x="6552887" y="3183902"/>
                <a:ext cx="2183622" cy="1151998"/>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indent="-108000">
                  <a:lnSpc>
                    <a:spcPct val="110000"/>
                  </a:lnSpc>
                  <a:spcAft>
                    <a:spcPts val="500"/>
                  </a:spcAft>
                  <a:buSzPct val="80000"/>
                  <a:buFont typeface="Arial" pitchFamily="34" charset="0"/>
                  <a:buChar char="•"/>
                  <a:defRPr/>
                </a:pPr>
                <a:r>
                  <a:rPr lang="ko-KR" altLang="en-US" sz="900"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게이트키퍼가 </a:t>
                </a:r>
                <a:r>
                  <a:rPr lang="ko-KR" altLang="en-US"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다른 업체의 대인 통신 서비스와 상호 운용되도록 함</a:t>
                </a:r>
                <a:endParaRPr lang="en-US" altLang="ko-KR" sz="900" b="1" spc="-50" dirty="0">
                  <a:ln>
                    <a:solidFill>
                      <a:srgbClr val="0091DA">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pSp>
      </p:grpSp>
      <p:sp>
        <p:nvSpPr>
          <p:cNvPr id="39" name="Rectangle 3">
            <a:extLst>
              <a:ext uri="{FF2B5EF4-FFF2-40B4-BE49-F238E27FC236}">
                <a16:creationId xmlns:a16="http://schemas.microsoft.com/office/drawing/2014/main" id="{C72398FA-90AD-0228-5185-473EA0BB7CBA}"/>
              </a:ext>
            </a:extLst>
          </p:cNvPr>
          <p:cNvSpPr>
            <a:spLocks noChangeArrowheads="1"/>
          </p:cNvSpPr>
          <p:nvPr/>
        </p:nvSpPr>
        <p:spPr bwMode="auto">
          <a:xfrm>
            <a:off x="5881146" y="2565400"/>
            <a:ext cx="1736086" cy="1053918"/>
          </a:xfrm>
          <a:prstGeom prst="rect">
            <a:avLst/>
          </a:prstGeom>
          <a:solidFill>
            <a:schemeClr val="bg1">
              <a:lumMod val="95000"/>
            </a:schemeClr>
          </a:solidFill>
          <a:ln w="6350" algn="ctr">
            <a:noFill/>
            <a:miter lim="800000"/>
            <a:headEnd/>
            <a:tailEnd/>
          </a:ln>
          <a:effectLst/>
        </p:spPr>
        <p:txBody>
          <a:bodyPr lIns="108000" tIns="71999" rIns="108000" bIns="71999"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i="0" u="none" strike="noStrike" kern="0" normalizeH="0" baseline="0" noProof="0" dirty="0">
                <a:ln>
                  <a:solidFill>
                    <a:srgbClr val="00338D">
                      <a:alpha val="0"/>
                    </a:srgbClr>
                  </a:solidFill>
                </a:ln>
                <a:solidFill>
                  <a:schemeClr val="tx1">
                    <a:lumMod val="85000"/>
                    <a:lumOff val="15000"/>
                  </a:schemeClr>
                </a:solidFill>
                <a:uLnTx/>
                <a:uFillTx/>
                <a:latin typeface="+mj-lt"/>
              </a:rPr>
              <a:t>게이트키퍼 플랫폼에서 제공하는 서비스</a:t>
            </a:r>
            <a:r>
              <a:rPr kumimoji="0" lang="en-US" altLang="ko-KR" sz="900" i="0" u="none" strike="noStrike" kern="0" normalizeH="0" baseline="0" noProof="0" dirty="0">
                <a:ln>
                  <a:solidFill>
                    <a:srgbClr val="00338D">
                      <a:alpha val="0"/>
                    </a:srgbClr>
                  </a:solidFill>
                </a:ln>
                <a:solidFill>
                  <a:schemeClr val="tx1">
                    <a:lumMod val="85000"/>
                    <a:lumOff val="15000"/>
                  </a:schemeClr>
                </a:solidFill>
                <a:uLnTx/>
                <a:uFillTx/>
                <a:latin typeface="+mj-lt"/>
              </a:rPr>
              <a:t>·</a:t>
            </a:r>
            <a:r>
              <a:rPr kumimoji="0" lang="ko-KR" altLang="en-US" sz="900" i="0" u="none" strike="noStrike" kern="0" normalizeH="0" baseline="0" noProof="0" dirty="0">
                <a:ln>
                  <a:solidFill>
                    <a:srgbClr val="00338D">
                      <a:alpha val="0"/>
                    </a:srgbClr>
                  </a:solidFill>
                </a:ln>
                <a:solidFill>
                  <a:schemeClr val="tx1">
                    <a:lumMod val="85000"/>
                    <a:lumOff val="15000"/>
                  </a:schemeClr>
                </a:solidFill>
                <a:uLnTx/>
                <a:uFillTx/>
                <a:latin typeface="+mj-lt"/>
              </a:rPr>
              <a:t>상품을 </a:t>
            </a:r>
            <a:r>
              <a:rPr kumimoji="0" lang="ko-KR" altLang="en-US" sz="900" b="1" i="0" u="none" strike="noStrike" kern="0" normalizeH="0" baseline="0" noProof="0" dirty="0">
                <a:ln>
                  <a:solidFill>
                    <a:srgbClr val="00338D">
                      <a:alpha val="0"/>
                    </a:srgbClr>
                  </a:solidFill>
                </a:ln>
                <a:solidFill>
                  <a:schemeClr val="tx1">
                    <a:lumMod val="85000"/>
                    <a:lumOff val="15000"/>
                  </a:schemeClr>
                </a:solidFill>
                <a:uLnTx/>
                <a:uFillTx/>
                <a:latin typeface="+mj-lt"/>
              </a:rPr>
              <a:t>유사한 제</a:t>
            </a:r>
            <a:r>
              <a:rPr kumimoji="0" lang="en-US" altLang="ko-KR" sz="900" b="1" i="0" u="none" strike="noStrike" kern="0" normalizeH="0" baseline="0" noProof="0" dirty="0">
                <a:ln>
                  <a:solidFill>
                    <a:srgbClr val="00338D">
                      <a:alpha val="0"/>
                    </a:srgbClr>
                  </a:solidFill>
                </a:ln>
                <a:solidFill>
                  <a:schemeClr val="tx1">
                    <a:lumMod val="85000"/>
                    <a:lumOff val="15000"/>
                  </a:schemeClr>
                </a:solidFill>
                <a:uLnTx/>
                <a:uFillTx/>
                <a:latin typeface="+mj-lt"/>
              </a:rPr>
              <a:t>3</a:t>
            </a:r>
            <a:r>
              <a:rPr kumimoji="0" lang="ko-KR" altLang="en-US" sz="900" b="1" i="0" u="none" strike="noStrike" kern="0" normalizeH="0" baseline="0" noProof="0" dirty="0">
                <a:ln>
                  <a:solidFill>
                    <a:srgbClr val="00338D">
                      <a:alpha val="0"/>
                    </a:srgbClr>
                  </a:solidFill>
                </a:ln>
                <a:solidFill>
                  <a:schemeClr val="tx1">
                    <a:lumMod val="85000"/>
                    <a:lumOff val="15000"/>
                  </a:schemeClr>
                </a:solidFill>
                <a:uLnTx/>
                <a:uFillTx/>
                <a:latin typeface="+mj-lt"/>
              </a:rPr>
              <a:t>자의 서비스</a:t>
            </a:r>
            <a:r>
              <a:rPr kumimoji="0" lang="en-US" altLang="ko-KR" sz="900" b="1" i="0" u="none" strike="noStrike" kern="0" normalizeH="0" baseline="0" noProof="0" dirty="0">
                <a:ln>
                  <a:solidFill>
                    <a:srgbClr val="00338D">
                      <a:alpha val="0"/>
                    </a:srgbClr>
                  </a:solidFill>
                </a:ln>
                <a:solidFill>
                  <a:schemeClr val="tx1">
                    <a:lumMod val="85000"/>
                    <a:lumOff val="15000"/>
                  </a:schemeClr>
                </a:solidFill>
                <a:uLnTx/>
                <a:uFillTx/>
                <a:latin typeface="맑은 고딕" panose="020B0503020000020004" pitchFamily="50" charset="-127"/>
                <a:ea typeface="맑은 고딕" panose="020B0503020000020004" pitchFamily="50" charset="-127"/>
              </a:rPr>
              <a:t>·</a:t>
            </a:r>
            <a:r>
              <a:rPr kumimoji="0" lang="ko-KR" altLang="en-US" sz="900" b="1" i="0" u="none" strike="noStrike" kern="0" normalizeH="0" baseline="0" noProof="0" dirty="0">
                <a:ln>
                  <a:solidFill>
                    <a:srgbClr val="00338D">
                      <a:alpha val="0"/>
                    </a:srgbClr>
                  </a:solidFill>
                </a:ln>
                <a:solidFill>
                  <a:schemeClr val="tx1">
                    <a:lumMod val="85000"/>
                    <a:lumOff val="15000"/>
                  </a:schemeClr>
                </a:solidFill>
                <a:uLnTx/>
                <a:uFillTx/>
                <a:latin typeface="+mj-lt"/>
              </a:rPr>
              <a:t>상품보다 우대하는 것을 금지</a:t>
            </a:r>
            <a:r>
              <a:rPr kumimoji="0" lang="ko-KR" altLang="en-US" sz="900" i="0" u="none" strike="noStrike" kern="0" normalizeH="0" baseline="0" noProof="0" dirty="0">
                <a:ln>
                  <a:solidFill>
                    <a:srgbClr val="00338D">
                      <a:alpha val="0"/>
                    </a:srgbClr>
                  </a:solidFill>
                </a:ln>
                <a:solidFill>
                  <a:schemeClr val="tx1">
                    <a:lumMod val="85000"/>
                    <a:lumOff val="15000"/>
                  </a:schemeClr>
                </a:solidFill>
                <a:uLnTx/>
                <a:uFillTx/>
                <a:latin typeface="+mj-lt"/>
              </a:rPr>
              <a:t>하고 공정한 기준을 적용</a:t>
            </a:r>
            <a:endParaRPr kumimoji="0" lang="en-US" altLang="ko-KR"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0" name="Rectangle 3">
            <a:extLst>
              <a:ext uri="{FF2B5EF4-FFF2-40B4-BE49-F238E27FC236}">
                <a16:creationId xmlns:a16="http://schemas.microsoft.com/office/drawing/2014/main" id="{CD8BBB75-261B-DB81-ADBA-D466D9C641EF}"/>
              </a:ext>
            </a:extLst>
          </p:cNvPr>
          <p:cNvSpPr>
            <a:spLocks noChangeArrowheads="1"/>
          </p:cNvSpPr>
          <p:nvPr/>
        </p:nvSpPr>
        <p:spPr bwMode="auto">
          <a:xfrm>
            <a:off x="5881146" y="3677562"/>
            <a:ext cx="1736086" cy="1053916"/>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게이트키퍼 플랫폼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사용자가 생성한 데이터에 대한 실시간 접근권한을 보장</a:t>
            </a: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하고</a:t>
            </a:r>
            <a:r>
              <a:rPr kumimoji="0" lang="en-US" altLang="ko-KR"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개인의 동의를 받아 개인 데이터를 확보</a:t>
            </a: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할 수 있도록 허용</a:t>
            </a:r>
          </a:p>
        </p:txBody>
      </p:sp>
      <p:sp>
        <p:nvSpPr>
          <p:cNvPr id="41" name="Rectangle 3">
            <a:extLst>
              <a:ext uri="{FF2B5EF4-FFF2-40B4-BE49-F238E27FC236}">
                <a16:creationId xmlns:a16="http://schemas.microsoft.com/office/drawing/2014/main" id="{7FE119EC-B3E0-8F4E-5C9A-A2E2372714A2}"/>
              </a:ext>
            </a:extLst>
          </p:cNvPr>
          <p:cNvSpPr>
            <a:spLocks noChangeArrowheads="1"/>
          </p:cNvSpPr>
          <p:nvPr/>
        </p:nvSpPr>
        <p:spPr bwMode="auto">
          <a:xfrm>
            <a:off x="5881147" y="4788084"/>
            <a:ext cx="1736086" cy="1053915"/>
          </a:xfrm>
          <a:prstGeom prst="rect">
            <a:avLst/>
          </a:prstGeom>
          <a:solidFill>
            <a:schemeClr val="bg1">
              <a:lumMod val="95000"/>
            </a:schemeClr>
          </a:solidFill>
          <a:ln w="6350" algn="ctr">
            <a:noFill/>
            <a:miter lim="800000"/>
            <a:headEnd/>
            <a:tailEnd/>
          </a:ln>
          <a:effectLst/>
        </p:spPr>
        <p:txBody>
          <a:bodyPr lIns="108000" tIns="108000" rIns="108000" bIns="0" anchor="t"/>
          <a:lstStyle/>
          <a:p>
            <a:pPr marL="108000" marR="0" lvl="0" indent="-108000" algn="l" defTabSz="914400" rtl="0" eaLnBrk="1" fontAlgn="auto" latinLnBrk="0" hangingPunct="1">
              <a:lnSpc>
                <a:spcPct val="110000"/>
              </a:lnSpc>
              <a:spcBef>
                <a:spcPts val="0"/>
              </a:spcBef>
              <a:spcAft>
                <a:spcPts val="500"/>
              </a:spcAft>
              <a:buClrTx/>
              <a:buSzPct val="80000"/>
              <a:buFont typeface="Arial" pitchFamily="34" charset="0"/>
              <a:buChar char="•"/>
              <a:tabLst/>
              <a:defRPr/>
            </a:pP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게이트키퍼가 최종사용자에게 제공하는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기본 기능 </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예</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메시징 앱</a:t>
            </a:r>
            <a:r>
              <a:rPr kumimoji="0" lang="en-US" altLang="ko-KR"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상호 운용성</a:t>
            </a:r>
            <a:r>
              <a:rPr kumimoji="0" lang="ko-KR" altLang="en-US" sz="900" b="0" i="0" u="none" strike="noStrike" kern="1200" cap="none" spc="-50" normalizeH="0" baseline="0" noProof="0" dirty="0">
                <a:ln>
                  <a:solidFill>
                    <a:srgbClr val="0091DA">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을 보장해야 함</a:t>
            </a:r>
          </a:p>
        </p:txBody>
      </p:sp>
      <p:sp>
        <p:nvSpPr>
          <p:cNvPr id="44" name="텍스트 개체 틀 1">
            <a:extLst>
              <a:ext uri="{FF2B5EF4-FFF2-40B4-BE49-F238E27FC236}">
                <a16:creationId xmlns:a16="http://schemas.microsoft.com/office/drawing/2014/main" id="{0B161FE6-B3C3-A0BC-1095-65E136032403}"/>
              </a:ext>
            </a:extLst>
          </p:cNvPr>
          <p:cNvSpPr>
            <a:spLocks noGrp="1"/>
          </p:cNvSpPr>
          <p:nvPr>
            <p:ph type="body" sz="quarter" idx="10"/>
          </p:nvPr>
        </p:nvSpPr>
        <p:spPr>
          <a:xfrm>
            <a:off x="488950" y="333149"/>
            <a:ext cx="8928100" cy="184666"/>
          </a:xfrm>
        </p:spPr>
        <p:txBody>
          <a:bodyPr/>
          <a:lstStyle/>
          <a:p>
            <a:r>
              <a:rPr lang="en-US" altLang="ko-KR" dirty="0"/>
              <a:t>II. </a:t>
            </a:r>
            <a:r>
              <a:rPr lang="ko-KR" altLang="en-US" dirty="0"/>
              <a:t>디지털시장법 주요 내용</a:t>
            </a:r>
          </a:p>
        </p:txBody>
      </p:sp>
    </p:spTree>
    <p:extLst>
      <p:ext uri="{BB962C8B-B14F-4D97-AF65-F5344CB8AC3E}">
        <p14:creationId xmlns:p14="http://schemas.microsoft.com/office/powerpoint/2010/main" val="247662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246305485"/>
              </p:ext>
            </p:extLst>
          </p:nvPr>
        </p:nvGraphicFramePr>
        <p:xfrm>
          <a:off x="1050977" y="2578879"/>
          <a:ext cx="5849657" cy="239014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디지털시장법 도입 배경</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디지털시장법 주요 내용</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chemeClr val="tx2"/>
                          </a:solidFill>
                          <a:latin typeface="+mn-lt"/>
                          <a:ea typeface="+mn-ea"/>
                          <a:cs typeface="+mn-cs"/>
                        </a:rPr>
                        <a:t>7</a:t>
                      </a:r>
                      <a:endParaRPr lang="en-GB" sz="1500" b="0" dirty="0">
                        <a:ln>
                          <a:solidFill>
                            <a:schemeClr val="accent1">
                              <a:alpha val="0"/>
                            </a:schemeClr>
                          </a:solidFill>
                        </a:ln>
                        <a:solidFill>
                          <a:schemeClr val="tx2"/>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chemeClr val="bg1"/>
                          </a:solidFill>
                          <a:latin typeface="+mj-ea"/>
                          <a:ea typeface="+mj-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500" b="0" noProof="0" dirty="0">
                          <a:ln>
                            <a:solidFill>
                              <a:schemeClr val="accent1">
                                <a:alpha val="0"/>
                              </a:schemeClr>
                            </a:solidFill>
                          </a:ln>
                          <a:solidFill>
                            <a:schemeClr val="bg1"/>
                          </a:solidFill>
                          <a:latin typeface="+mj-ea"/>
                          <a:ea typeface="+mj-ea"/>
                          <a:cs typeface="+mn-cs"/>
                        </a:rPr>
                        <a:t>디지털시장법 규제 대상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altLang="ko-KR" sz="1500" b="0" dirty="0">
                          <a:ln>
                            <a:solidFill>
                              <a:schemeClr val="accent1">
                                <a:alpha val="0"/>
                              </a:schemeClr>
                            </a:solidFill>
                          </a:ln>
                          <a:solidFill>
                            <a:schemeClr val="bg1"/>
                          </a:solidFill>
                          <a:latin typeface="+mj-ea"/>
                          <a:ea typeface="+mj-ea"/>
                          <a:cs typeface="+mn-cs"/>
                        </a:rPr>
                        <a:t>12</a:t>
                      </a:r>
                      <a:endParaRPr lang="en-GB" sz="1500" b="0" dirty="0">
                        <a:ln>
                          <a:solidFill>
                            <a:schemeClr val="accent1">
                              <a:alpha val="0"/>
                            </a:schemeClr>
                          </a:solidFill>
                        </a:ln>
                        <a:solidFill>
                          <a:schemeClr val="bg1"/>
                        </a:solidFill>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디지털시장법의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16</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bl>
          </a:graphicData>
        </a:graphic>
      </p:graphicFrame>
    </p:spTree>
    <p:extLst>
      <p:ext uri="{BB962C8B-B14F-4D97-AF65-F5344CB8AC3E}">
        <p14:creationId xmlns:p14="http://schemas.microsoft.com/office/powerpoint/2010/main" val="371515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디지털시장법 규제 대상 기업</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디지털시장법 규제 대상 기업</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EU</a:t>
            </a:r>
            <a:r>
              <a:rPr lang="ko-KR" altLang="en-US" dirty="0"/>
              <a:t>집행위원회는 </a:t>
            </a:r>
            <a:r>
              <a:rPr lang="en-US" altLang="ko-KR" dirty="0"/>
              <a:t>2023</a:t>
            </a:r>
            <a:r>
              <a:rPr lang="ko-KR" altLang="en-US" dirty="0"/>
              <a:t>년 </a:t>
            </a:r>
            <a:r>
              <a:rPr lang="en-US" altLang="ko-KR" dirty="0"/>
              <a:t>9</a:t>
            </a:r>
            <a:r>
              <a:rPr lang="ko-KR" altLang="en-US" dirty="0"/>
              <a:t>월 </a:t>
            </a:r>
            <a:r>
              <a:rPr lang="en-US" altLang="ko-KR" dirty="0"/>
              <a:t>6</a:t>
            </a:r>
            <a:r>
              <a:rPr lang="ko-KR" altLang="en-US" dirty="0"/>
              <a:t>일 알파벳</a:t>
            </a:r>
            <a:r>
              <a:rPr lang="en-US" altLang="ko-KR" dirty="0"/>
              <a:t>(</a:t>
            </a:r>
            <a:r>
              <a:rPr lang="ko-KR" altLang="en-US" dirty="0"/>
              <a:t>구글</a:t>
            </a:r>
            <a:r>
              <a:rPr lang="en-US" altLang="ko-KR" dirty="0"/>
              <a:t>), </a:t>
            </a:r>
            <a:r>
              <a:rPr lang="ko-KR" altLang="en-US" dirty="0"/>
              <a:t>아마존</a:t>
            </a:r>
            <a:r>
              <a:rPr lang="en-US" altLang="ko-KR" dirty="0"/>
              <a:t>, </a:t>
            </a:r>
            <a:r>
              <a:rPr lang="ko-KR" altLang="en-US" dirty="0"/>
              <a:t>애플</a:t>
            </a:r>
            <a:r>
              <a:rPr lang="en-US" altLang="ko-KR" dirty="0"/>
              <a:t>, </a:t>
            </a:r>
            <a:r>
              <a:rPr lang="ko-KR" altLang="en-US" dirty="0"/>
              <a:t>바이트댄스</a:t>
            </a:r>
            <a:r>
              <a:rPr lang="en-US" altLang="ko-KR" dirty="0"/>
              <a:t>, </a:t>
            </a:r>
            <a:r>
              <a:rPr lang="ko-KR" altLang="en-US" dirty="0"/>
              <a:t>메타</a:t>
            </a:r>
            <a:r>
              <a:rPr lang="en-US" altLang="ko-KR" dirty="0"/>
              <a:t>, </a:t>
            </a:r>
            <a:r>
              <a:rPr lang="ko-KR" altLang="en-US" dirty="0"/>
              <a:t>마이크로소프트 총 </a:t>
            </a:r>
            <a:r>
              <a:rPr lang="en-US" altLang="ko-KR" dirty="0"/>
              <a:t>6</a:t>
            </a:r>
            <a:r>
              <a:rPr lang="ko-KR" altLang="en-US" dirty="0"/>
              <a:t>개의 기업을 게이트키퍼 기업으로 지정하였으며</a:t>
            </a:r>
            <a:r>
              <a:rPr lang="en-US" altLang="ko-KR" dirty="0"/>
              <a:t>, </a:t>
            </a:r>
            <a:r>
              <a:rPr lang="ko-KR" altLang="en-US" dirty="0"/>
              <a:t>게이트키퍼 기업의 총 </a:t>
            </a:r>
            <a:r>
              <a:rPr lang="en-US" altLang="ko-KR" dirty="0"/>
              <a:t>22</a:t>
            </a:r>
            <a:r>
              <a:rPr lang="ko-KR" altLang="en-US" dirty="0"/>
              <a:t>개 핵심 플랫폼 서비스를 디지털시장법 의무 이행이 필요한 서비스로 특정</a:t>
            </a:r>
            <a:endParaRPr lang="en-US" altLang="ko-KR" dirty="0"/>
          </a:p>
        </p:txBody>
      </p:sp>
      <p:sp>
        <p:nvSpPr>
          <p:cNvPr id="105" name="TextBox 104">
            <a:extLst>
              <a:ext uri="{FF2B5EF4-FFF2-40B4-BE49-F238E27FC236}">
                <a16:creationId xmlns:a16="http://schemas.microsoft.com/office/drawing/2014/main" id="{1697F81B-CE0C-4104-9ED3-B5A4E7E69D7D}"/>
              </a:ext>
            </a:extLst>
          </p:cNvPr>
          <p:cNvSpPr txBox="1"/>
          <p:nvPr/>
        </p:nvSpPr>
        <p:spPr>
          <a:xfrm>
            <a:off x="489000" y="5975455"/>
            <a:ext cx="8928000" cy="3326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50" b="0" i="0" u="none" strike="noStrike" cap="none" spc="0" normalizeH="0" baseline="0">
                <a:ln>
                  <a:solidFill>
                    <a:prstClr val="white">
                      <a:lumMod val="75000"/>
                      <a:alpha val="0"/>
                    </a:prstClr>
                  </a:solidFill>
                </a:ln>
                <a:solidFill>
                  <a:prstClr val="white">
                    <a:lumMod val="50000"/>
                  </a:prstClr>
                </a:solidFill>
                <a:effectLst/>
                <a:uLnTx/>
                <a:uFillTx/>
                <a:latin typeface="+mn-ea"/>
              </a:defRPr>
            </a:lvl1pPr>
          </a:lstStyle>
          <a:p>
            <a:pPr>
              <a:lnSpc>
                <a:spcPct val="90000"/>
              </a:lnSpc>
            </a:pP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각 사 공시자료</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Bloomberg,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pPr>
              <a:lnSpc>
                <a:spcPct val="90000"/>
              </a:lnSpc>
            </a:pP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Note1)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기업명은 알파벳 순</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2)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매출액은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2022</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연간 매출액 기준으로 작성</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Microsoft</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는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FY2023(2022.7</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월</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~2023.6</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월</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 기준</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3) ByteDance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매출액 규모는 언론보도 내용을 바탕으로 작성</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Bloomberg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등 다수의 언론사에서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ByteDance</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의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2022</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매출액이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800</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억 달러를 초과하는 것으로 보도</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15" name="그룹 14">
            <a:extLst>
              <a:ext uri="{FF2B5EF4-FFF2-40B4-BE49-F238E27FC236}">
                <a16:creationId xmlns:a16="http://schemas.microsoft.com/office/drawing/2014/main" id="{096D021C-4450-42D9-9AE6-512DBC23921D}"/>
              </a:ext>
            </a:extLst>
          </p:cNvPr>
          <p:cNvGrpSpPr/>
          <p:nvPr/>
        </p:nvGrpSpPr>
        <p:grpSpPr>
          <a:xfrm>
            <a:off x="489000" y="2176483"/>
            <a:ext cx="8928000" cy="276837"/>
            <a:chOff x="704850" y="2013298"/>
            <a:chExt cx="4140200" cy="276837"/>
          </a:xfrm>
        </p:grpSpPr>
        <p:sp>
          <p:nvSpPr>
            <p:cNvPr id="16" name="TextBox 15">
              <a:extLst>
                <a:ext uri="{FF2B5EF4-FFF2-40B4-BE49-F238E27FC236}">
                  <a16:creationId xmlns:a16="http://schemas.microsoft.com/office/drawing/2014/main" id="{089D253E-2610-48D6-A805-3AF30DB8D026}"/>
                </a:ext>
              </a:extLst>
            </p:cNvPr>
            <p:cNvSpPr txBox="1"/>
            <p:nvPr/>
          </p:nvSpPr>
          <p:spPr>
            <a:xfrm>
              <a:off x="704850" y="2046854"/>
              <a:ext cx="16168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디지털시장법 규제 대상 기업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(2023</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9</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월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6</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일 발표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7" name="직선 연결선 16">
              <a:extLst>
                <a:ext uri="{FF2B5EF4-FFF2-40B4-BE49-F238E27FC236}">
                  <a16:creationId xmlns:a16="http://schemas.microsoft.com/office/drawing/2014/main" id="{CA55EF86-768F-4E30-839C-2ABBDF25C24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80D70EC-2CA3-4B08-AE0D-36B1BE8EBE2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3" name="표 3">
            <a:extLst>
              <a:ext uri="{FF2B5EF4-FFF2-40B4-BE49-F238E27FC236}">
                <a16:creationId xmlns:a16="http://schemas.microsoft.com/office/drawing/2014/main" id="{4CAF04F6-5F48-435A-AA71-A7644A918BB3}"/>
              </a:ext>
            </a:extLst>
          </p:cNvPr>
          <p:cNvGraphicFramePr>
            <a:graphicFrameLocks noGrp="1"/>
          </p:cNvGraphicFramePr>
          <p:nvPr>
            <p:extLst>
              <p:ext uri="{D42A27DB-BD31-4B8C-83A1-F6EECF244321}">
                <p14:modId xmlns:p14="http://schemas.microsoft.com/office/powerpoint/2010/main" val="1704426024"/>
              </p:ext>
            </p:extLst>
          </p:nvPr>
        </p:nvGraphicFramePr>
        <p:xfrm>
          <a:off x="489000" y="2586789"/>
          <a:ext cx="8928001" cy="3248525"/>
        </p:xfrm>
        <a:graphic>
          <a:graphicData uri="http://schemas.openxmlformats.org/drawingml/2006/table">
            <a:tbl>
              <a:tblPr>
                <a:tableStyleId>{5C22544A-7EE6-4342-B048-85BDC9FD1C3A}</a:tableStyleId>
              </a:tblPr>
              <a:tblGrid>
                <a:gridCol w="942758">
                  <a:extLst>
                    <a:ext uri="{9D8B030D-6E8A-4147-A177-3AD203B41FA5}">
                      <a16:colId xmlns:a16="http://schemas.microsoft.com/office/drawing/2014/main" val="20000"/>
                    </a:ext>
                  </a:extLst>
                </a:gridCol>
                <a:gridCol w="1022684">
                  <a:extLst>
                    <a:ext uri="{9D8B030D-6E8A-4147-A177-3AD203B41FA5}">
                      <a16:colId xmlns:a16="http://schemas.microsoft.com/office/drawing/2014/main" val="2304835964"/>
                    </a:ext>
                  </a:extLst>
                </a:gridCol>
                <a:gridCol w="1419726">
                  <a:extLst>
                    <a:ext uri="{9D8B030D-6E8A-4147-A177-3AD203B41FA5}">
                      <a16:colId xmlns:a16="http://schemas.microsoft.com/office/drawing/2014/main" val="3620780265"/>
                    </a:ext>
                  </a:extLst>
                </a:gridCol>
                <a:gridCol w="5542833">
                  <a:extLst>
                    <a:ext uri="{9D8B030D-6E8A-4147-A177-3AD203B41FA5}">
                      <a16:colId xmlns:a16="http://schemas.microsoft.com/office/drawing/2014/main" val="2550004912"/>
                    </a:ext>
                  </a:extLst>
                </a:gridCol>
              </a:tblGrid>
              <a:tr h="436397">
                <a:tc>
                  <a:txBody>
                    <a:bodyPr/>
                    <a:lstStyle/>
                    <a:p>
                      <a:pPr algn="ctr" fontAlgn="ctr" latinLnBrk="1" hangingPunct="0">
                        <a:lnSpc>
                          <a:spcPct val="110000"/>
                        </a:lnSpc>
                        <a:spcAft>
                          <a:spcPts val="0"/>
                        </a:spcAft>
                      </a:pP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대상</a:t>
                      </a:r>
                      <a:r>
                        <a:rPr lang="en-US" altLang="ko-KR"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기업</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marR="0" lvl="0" indent="0" algn="ctr" defTabSz="429814" rtl="0" eaLnBrk="1" fontAlgn="ctr" latinLnBrk="1" hangingPunct="0">
                        <a:lnSpc>
                          <a:spcPct val="110000"/>
                        </a:lnSpc>
                        <a:spcBef>
                          <a:spcPts val="0"/>
                        </a:spcBef>
                        <a:spcAft>
                          <a:spcPts val="0"/>
                        </a:spcAft>
                        <a:buClrTx/>
                        <a:buSzTx/>
                        <a:buFontTx/>
                        <a:buNone/>
                        <a:tabLst/>
                        <a:defRPr/>
                      </a:pPr>
                      <a:r>
                        <a:rPr lang="ko-KR" altLang="en-US" sz="1000" b="1" kern="1200" cap="none" spc="0" noProof="0" dirty="0">
                          <a:ln>
                            <a:solidFill>
                              <a:schemeClr val="bg1">
                                <a:lumMod val="50000"/>
                                <a:alpha val="0"/>
                              </a:schemeClr>
                            </a:solidFill>
                          </a:ln>
                          <a:solidFill>
                            <a:schemeClr val="tx1">
                              <a:lumMod val="85000"/>
                              <a:lumOff val="15000"/>
                            </a:schemeClr>
                          </a:solidFill>
                          <a:effectLst/>
                          <a:latin typeface="+mn-ea"/>
                          <a:ea typeface="+mn-ea"/>
                          <a:cs typeface="+mn-cs"/>
                        </a:rPr>
                        <a:t>소속 국가</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매출액 규모 </a:t>
                      </a:r>
                      <a:endParaRPr lang="en-US" altLang="ko-KR" sz="1000" b="1"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algn="ctr" fontAlgn="ctr" latinLnBrk="1" hangingPunct="0">
                        <a:lnSpc>
                          <a:spcPct val="110000"/>
                        </a:lnSpc>
                        <a:spcAft>
                          <a:spcPts val="0"/>
                        </a:spcAft>
                      </a:pPr>
                      <a:r>
                        <a:rPr lang="en-US" altLang="ko-KR"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백만 달러</a:t>
                      </a:r>
                      <a:r>
                        <a:rPr lang="en-US" altLang="ko-KR"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a:t>
                      </a:r>
                      <a:endPar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주력 사업</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Alphabet</a:t>
                      </a:r>
                    </a:p>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(Google)</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미국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282,836</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온라인 검색 엔진</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영상 공유 플랫폼 서비스</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광고 서비스</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클라우드 서비스 등</a:t>
                      </a:r>
                      <a:endPar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34236810"/>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Amazon</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미국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513,983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전자상거래</a:t>
                      </a:r>
                      <a:r>
                        <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 </a:t>
                      </a: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구독 서비스</a:t>
                      </a:r>
                      <a:r>
                        <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 </a:t>
                      </a: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광고 서비스</a:t>
                      </a:r>
                      <a:r>
                        <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 </a:t>
                      </a: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클라우드 서비스 등</a:t>
                      </a:r>
                      <a:endPar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166913"/>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Apple</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미국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394,328</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스마트기기 제조업</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광고</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서비스</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클라우드 서비스</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디지털 콘텐츠 사업</a:t>
                      </a:r>
                      <a:r>
                        <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1050" b="0" kern="0" cap="none" spc="0" dirty="0">
                          <a:ln>
                            <a:solidFill>
                              <a:schemeClr val="bg1">
                                <a:lumMod val="50000"/>
                                <a:alpha val="0"/>
                              </a:schemeClr>
                            </a:solidFill>
                          </a:ln>
                          <a:solidFill>
                            <a:schemeClr val="tx1">
                              <a:lumMod val="85000"/>
                              <a:lumOff val="15000"/>
                            </a:schemeClr>
                          </a:solidFill>
                          <a:effectLst/>
                          <a:latin typeface="+mn-ea"/>
                          <a:ea typeface="+mn-ea"/>
                          <a:cs typeface="+mn-cs"/>
                        </a:rPr>
                        <a:t>결제 서비스 등</a:t>
                      </a:r>
                      <a:endPar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ByteDance</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중국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ko-KR" altLang="en-US"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약 </a:t>
                      </a: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80,000</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영상 공유 플랫폼 서비스</a:t>
                      </a:r>
                      <a:r>
                        <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 </a:t>
                      </a: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온라인 소셜 네트워킹 서비스</a:t>
                      </a:r>
                      <a:r>
                        <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 </a:t>
                      </a:r>
                      <a:r>
                        <a:rPr kumimoji="0" lang="ko-KR" altLang="en-US"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rPr>
                        <a:t>전자상거래 등</a:t>
                      </a:r>
                      <a:endPar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22525630"/>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Meta</a:t>
                      </a:r>
                      <a:br>
                        <a:rPr lang="en-US" altLang="ko-KR" sz="1000" b="0" kern="1200" cap="none" spc="0" dirty="0">
                          <a:ln>
                            <a:solidFill>
                              <a:schemeClr val="bg1">
                                <a:lumMod val="50000"/>
                                <a:alpha val="0"/>
                              </a:schemeClr>
                            </a:solidFill>
                          </a:ln>
                          <a:solidFill>
                            <a:schemeClr val="tx1"/>
                          </a:solidFill>
                          <a:effectLst/>
                          <a:latin typeface="+mj-ea"/>
                          <a:ea typeface="+mj-ea"/>
                          <a:cs typeface="+mn-cs"/>
                        </a:rPr>
                      </a:br>
                      <a:r>
                        <a:rPr lang="en-US" altLang="ko-KR" sz="900" b="0" kern="1200" cap="none" spc="0" dirty="0">
                          <a:ln>
                            <a:solidFill>
                              <a:schemeClr val="bg1">
                                <a:lumMod val="50000"/>
                                <a:alpha val="0"/>
                              </a:schemeClr>
                            </a:solidFill>
                          </a:ln>
                          <a:solidFill>
                            <a:schemeClr val="tx1"/>
                          </a:solidFill>
                          <a:effectLst/>
                          <a:latin typeface="+mj-ea"/>
                          <a:ea typeface="+mj-ea"/>
                          <a:cs typeface="+mn-cs"/>
                        </a:rPr>
                        <a:t>(</a:t>
                      </a:r>
                      <a:r>
                        <a:rPr lang="ko-KR" altLang="en-US" sz="900" b="0" kern="1200" cap="none" spc="0" dirty="0">
                          <a:ln>
                            <a:solidFill>
                              <a:schemeClr val="bg1">
                                <a:lumMod val="50000"/>
                                <a:alpha val="0"/>
                              </a:schemeClr>
                            </a:solidFill>
                          </a:ln>
                          <a:solidFill>
                            <a:schemeClr val="tx1"/>
                          </a:solidFill>
                          <a:effectLst/>
                          <a:latin typeface="+mj-ea"/>
                          <a:ea typeface="+mj-ea"/>
                          <a:cs typeface="+mn-cs"/>
                        </a:rPr>
                        <a:t>舊 </a:t>
                      </a:r>
                      <a:r>
                        <a:rPr lang="en-US" altLang="ko-KR" sz="900" b="0" kern="1200" cap="none" spc="0" dirty="0">
                          <a:ln>
                            <a:solidFill>
                              <a:schemeClr val="bg1">
                                <a:lumMod val="50000"/>
                                <a:alpha val="0"/>
                              </a:schemeClr>
                            </a:solidFill>
                          </a:ln>
                          <a:solidFill>
                            <a:schemeClr val="tx1"/>
                          </a:solidFill>
                          <a:effectLst/>
                          <a:latin typeface="+mj-ea"/>
                          <a:ea typeface="+mj-ea"/>
                          <a:cs typeface="+mn-cs"/>
                        </a:rPr>
                        <a:t>Facebook)</a:t>
                      </a:r>
                      <a:endParaRPr lang="en-US" altLang="ko-KR" sz="1000" b="0" kern="1200" cap="none" spc="0" dirty="0">
                        <a:ln>
                          <a:solidFill>
                            <a:schemeClr val="bg1">
                              <a:lumMod val="50000"/>
                              <a:alpha val="0"/>
                            </a:schemeClr>
                          </a:solidFill>
                        </a:ln>
                        <a:solidFill>
                          <a:schemeClr val="tx1"/>
                        </a:solidFill>
                        <a:effectLst/>
                        <a:latin typeface="+mj-ea"/>
                        <a:ea typeface="+mj-ea"/>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미국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116,609</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온라인 소셜 네트워킹 서비스</a:t>
                      </a:r>
                      <a:r>
                        <a:rPr lang="en-US" altLang="ko-KR"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광고 서비스</a:t>
                      </a:r>
                      <a:r>
                        <a:rPr lang="en-US" altLang="ko-KR"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스마트기기 제조업 등</a:t>
                      </a:r>
                      <a:endParaRPr lang="en-US" altLang="ko-KR" sz="10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58718882"/>
                  </a:ext>
                </a:extLst>
              </a:tr>
              <a:tr h="468688">
                <a:tc>
                  <a:txBody>
                    <a:bodyPr/>
                    <a:lstStyle/>
                    <a:p>
                      <a:pPr algn="ctr" fontAlgn="ctr" latinLnBrk="1">
                        <a:lnSpc>
                          <a:spcPct val="110000"/>
                        </a:lnSpc>
                        <a:spcAft>
                          <a:spcPts val="0"/>
                        </a:spcAft>
                      </a:pPr>
                      <a:r>
                        <a:rPr lang="en-US" altLang="ko-KR" sz="1000" b="0" kern="1200" cap="none" spc="0" dirty="0">
                          <a:ln>
                            <a:solidFill>
                              <a:schemeClr val="bg1">
                                <a:lumMod val="50000"/>
                                <a:alpha val="0"/>
                              </a:schemeClr>
                            </a:solidFill>
                          </a:ln>
                          <a:solidFill>
                            <a:schemeClr val="tx1"/>
                          </a:solidFill>
                          <a:effectLst/>
                          <a:latin typeface="+mj-ea"/>
                          <a:ea typeface="+mj-ea"/>
                          <a:cs typeface="+mn-cs"/>
                        </a:rPr>
                        <a:t>Microsoft</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ctr" latinLnBrk="0" hangingPunct="1">
                        <a:lnSpc>
                          <a:spcPct val="110000"/>
                        </a:lnSpc>
                        <a:spcBef>
                          <a:spcPts val="0"/>
                        </a:spcBef>
                        <a:spcAft>
                          <a:spcPts val="0"/>
                        </a:spcAft>
                        <a:buClrTx/>
                        <a:buSzTx/>
                        <a:buFontTx/>
                        <a:buNone/>
                        <a:tabLst/>
                        <a:defRPr/>
                      </a:pPr>
                      <a:r>
                        <a:rPr kumimoji="0" lang="ko-KR" altLang="en-US"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rPr>
                        <a:t>미국</a:t>
                      </a:r>
                      <a:endParaRPr kumimoji="0" lang="en-US" altLang="ko-KR" sz="1050" b="0" i="0" u="none" strike="noStrike" kern="0" cap="none" spc="0" normalizeH="0" baseline="0" noProof="0" dirty="0">
                        <a:ln>
                          <a:solidFill>
                            <a:schemeClr val="bg1">
                              <a:lumMod val="50000"/>
                              <a:alpha val="0"/>
                            </a:schemeClr>
                          </a:solidFill>
                        </a:ln>
                        <a:solidFill>
                          <a:schemeClr val="tx1">
                            <a:lumMod val="85000"/>
                            <a:lumOff val="15000"/>
                          </a:schemeClr>
                        </a:solidFill>
                        <a:effectLst/>
                        <a:uLnTx/>
                        <a:uFillTx/>
                        <a:latin typeface="+mn-ea"/>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fontAlgn="ctr" latinLnBrk="1">
                        <a:lnSpc>
                          <a:spcPct val="110000"/>
                        </a:lnSpc>
                        <a:spcAft>
                          <a:spcPts val="0"/>
                        </a:spcAft>
                      </a:pPr>
                      <a:r>
                        <a:rPr lang="en-US" altLang="ko-KR" sz="1050" b="0" kern="0" cap="none" spc="0" baseline="0" dirty="0">
                          <a:ln>
                            <a:solidFill>
                              <a:schemeClr val="bg1">
                                <a:lumMod val="50000"/>
                                <a:alpha val="0"/>
                              </a:schemeClr>
                            </a:solidFill>
                          </a:ln>
                          <a:solidFill>
                            <a:schemeClr val="tx1">
                              <a:lumMod val="85000"/>
                              <a:lumOff val="15000"/>
                            </a:schemeClr>
                          </a:solidFill>
                          <a:effectLst/>
                          <a:latin typeface="+mn-ea"/>
                          <a:ea typeface="+mn-ea"/>
                          <a:cs typeface="+mn-cs"/>
                        </a:rPr>
                        <a:t>211,915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운영체제</a:t>
                      </a:r>
                      <a:r>
                        <a:rPr lang="en-US" altLang="ko-KR"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PC</a:t>
                      </a:r>
                      <a:r>
                        <a:rPr lang="ko-KR" altLang="en-US" sz="1050" b="0" i="0" u="none" strike="noStrike" kern="1200" spc="-10" baseline="0" dirty="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생산성 소프트웨어 등</a:t>
                      </a:r>
                      <a:endParaRPr kumimoji="0" lang="en-US" altLang="ko-KR" sz="1050" b="0" i="0" u="none" strike="noStrike" kern="0" cap="none" spc="0" normalizeH="0" baseline="0" noProof="0" dirty="0">
                        <a:ln>
                          <a:solidFill>
                            <a:srgbClr val="FFFFFF">
                              <a:lumMod val="50000"/>
                              <a:alpha val="0"/>
                            </a:srgbClr>
                          </a:solidFill>
                        </a:ln>
                        <a:solidFill>
                          <a:srgbClr val="000000">
                            <a:lumMod val="85000"/>
                            <a:lumOff val="15000"/>
                          </a:srgbClr>
                        </a:solidFill>
                        <a:effectLst/>
                        <a:uLnTx/>
                        <a:uFillTx/>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4233330"/>
                  </a:ext>
                </a:extLst>
              </a:tr>
            </a:tbl>
          </a:graphicData>
        </a:graphic>
      </p:graphicFrame>
    </p:spTree>
    <p:extLst>
      <p:ext uri="{BB962C8B-B14F-4D97-AF65-F5344CB8AC3E}">
        <p14:creationId xmlns:p14="http://schemas.microsoft.com/office/powerpoint/2010/main" val="248811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559F9B30-EF3C-5028-A5FF-4D164C5535CB}"/>
              </a:ext>
            </a:extLst>
          </p:cNvPr>
          <p:cNvSpPr>
            <a:spLocks noGrp="1"/>
          </p:cNvSpPr>
          <p:nvPr>
            <p:ph type="body" sz="quarter" idx="11"/>
          </p:nvPr>
        </p:nvSpPr>
        <p:spPr/>
        <p:txBody>
          <a:bodyPr/>
          <a:lstStyle/>
          <a:p>
            <a:r>
              <a:rPr lang="ko-KR" altLang="en-US" dirty="0"/>
              <a:t>기업별 디지털시장법 규제 대상 서비스 및 향후 전망</a:t>
            </a:r>
          </a:p>
        </p:txBody>
      </p:sp>
      <p:sp>
        <p:nvSpPr>
          <p:cNvPr id="4" name="텍스트 개체 틀 3">
            <a:extLst>
              <a:ext uri="{FF2B5EF4-FFF2-40B4-BE49-F238E27FC236}">
                <a16:creationId xmlns:a16="http://schemas.microsoft.com/office/drawing/2014/main" id="{0AB8CF51-F749-E114-262C-995599219B25}"/>
              </a:ext>
            </a:extLst>
          </p:cNvPr>
          <p:cNvSpPr>
            <a:spLocks noGrp="1"/>
          </p:cNvSpPr>
          <p:nvPr>
            <p:ph type="body" sz="quarter" idx="13"/>
          </p:nvPr>
        </p:nvSpPr>
        <p:spPr/>
        <p:txBody>
          <a:bodyPr/>
          <a:lstStyle/>
          <a:p>
            <a:r>
              <a:rPr lang="ko-KR" altLang="en-US" dirty="0"/>
              <a:t>총 </a:t>
            </a:r>
            <a:r>
              <a:rPr lang="en-US" altLang="ko-KR" dirty="0"/>
              <a:t>6</a:t>
            </a:r>
            <a:r>
              <a:rPr lang="ko-KR" altLang="en-US" dirty="0"/>
              <a:t>개의 게이트키퍼 지정 기업 중 알파벳</a:t>
            </a:r>
            <a:r>
              <a:rPr lang="en-US" altLang="ko-KR" dirty="0"/>
              <a:t>(</a:t>
            </a:r>
            <a:r>
              <a:rPr lang="ko-KR" altLang="en-US" dirty="0"/>
              <a:t>구글</a:t>
            </a:r>
            <a:r>
              <a:rPr lang="en-US" altLang="ko-KR" dirty="0"/>
              <a:t>)</a:t>
            </a:r>
            <a:r>
              <a:rPr lang="ko-KR" altLang="en-US" dirty="0"/>
              <a:t>의 규제 대상 서비스가 </a:t>
            </a:r>
            <a:r>
              <a:rPr lang="en-US" altLang="ko-KR" dirty="0"/>
              <a:t>8</a:t>
            </a:r>
            <a:r>
              <a:rPr lang="ko-KR" altLang="en-US" dirty="0"/>
              <a:t>개로 가장 많음</a:t>
            </a:r>
            <a:r>
              <a:rPr lang="en-US" altLang="ko-KR" dirty="0"/>
              <a:t>. </a:t>
            </a:r>
            <a:r>
              <a:rPr lang="ko-KR" altLang="en-US" dirty="0"/>
              <a:t>디지털시장법 도입으로 알파벳</a:t>
            </a:r>
            <a:r>
              <a:rPr lang="en-US" altLang="ko-KR" dirty="0"/>
              <a:t>(</a:t>
            </a:r>
            <a:r>
              <a:rPr lang="ko-KR" altLang="en-US" dirty="0"/>
              <a:t>구글</a:t>
            </a:r>
            <a:r>
              <a:rPr lang="en-US" altLang="ko-KR" dirty="0"/>
              <a:t>), </a:t>
            </a:r>
            <a:r>
              <a:rPr lang="ko-KR" altLang="en-US" dirty="0"/>
              <a:t>애플 등은 </a:t>
            </a:r>
            <a:r>
              <a:rPr lang="en-US" altLang="ko-KR" dirty="0"/>
              <a:t>EU </a:t>
            </a:r>
            <a:r>
              <a:rPr lang="ko-KR" altLang="en-US" dirty="0"/>
              <a:t>내 자사의 앱스토어 밖에서도 애플리케이션을 다운로드 받을 수 있도록 허용해야 하며</a:t>
            </a:r>
            <a:r>
              <a:rPr lang="en-US" altLang="ko-KR" dirty="0"/>
              <a:t>, </a:t>
            </a:r>
            <a:r>
              <a:rPr lang="ko-KR" altLang="en-US" dirty="0"/>
              <a:t>자사 앱스토어를 통한 인앱결제 또한 강제할 수 없게 됨</a:t>
            </a:r>
            <a:r>
              <a:rPr lang="en-US" altLang="ko-KR" dirty="0"/>
              <a:t>. </a:t>
            </a:r>
            <a:r>
              <a:rPr lang="ko-KR" altLang="en-US" dirty="0"/>
              <a:t>아마존 등은 자사 제품을 우선 노출하는 우대 행위가 금지됨</a:t>
            </a:r>
          </a:p>
        </p:txBody>
      </p:sp>
      <p:sp>
        <p:nvSpPr>
          <p:cNvPr id="5" name="직사각형 4">
            <a:extLst>
              <a:ext uri="{FF2B5EF4-FFF2-40B4-BE49-F238E27FC236}">
                <a16:creationId xmlns:a16="http://schemas.microsoft.com/office/drawing/2014/main" id="{BA9F4836-6E19-9EEE-A610-4B3127993A4C}"/>
              </a:ext>
            </a:extLst>
          </p:cNvPr>
          <p:cNvSpPr/>
          <p:nvPr/>
        </p:nvSpPr>
        <p:spPr>
          <a:xfrm>
            <a:off x="488950"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Alphabet (Google)</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15F6A593-225B-FF13-4E69-69272274A440}"/>
              </a:ext>
            </a:extLst>
          </p:cNvPr>
          <p:cNvSpPr/>
          <p:nvPr/>
        </p:nvSpPr>
        <p:spPr>
          <a:xfrm>
            <a:off x="488951"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rgbClr val="00338D"/>
                </a:solidFill>
                <a:latin typeface="+mn-ea"/>
              </a:rPr>
              <a:t>대상</a:t>
            </a:r>
            <a:r>
              <a:rPr lang="en-US" altLang="ko-KR" sz="1100" b="1" dirty="0">
                <a:ln>
                  <a:solidFill>
                    <a:schemeClr val="accent1">
                      <a:shade val="95000"/>
                      <a:satMod val="105000"/>
                      <a:alpha val="0"/>
                    </a:schemeClr>
                  </a:solidFill>
                </a:ln>
                <a:solidFill>
                  <a:srgbClr val="00338D"/>
                </a:solidFill>
                <a:latin typeface="+mn-ea"/>
              </a:rPr>
              <a:t> </a:t>
            </a:r>
            <a:r>
              <a:rPr lang="ko-KR" altLang="en-US" sz="1100" b="1" dirty="0">
                <a:ln>
                  <a:solidFill>
                    <a:schemeClr val="accent1">
                      <a:shade val="95000"/>
                      <a:satMod val="105000"/>
                      <a:alpha val="0"/>
                    </a:schemeClr>
                  </a:solidFill>
                </a:ln>
                <a:solidFill>
                  <a:srgbClr val="00338D"/>
                </a:solidFill>
                <a:latin typeface="+mn-ea"/>
              </a:rPr>
              <a:t>서비스</a:t>
            </a:r>
            <a:endParaRPr lang="en-US" altLang="ko-KR" sz="1100" b="1" dirty="0">
              <a:ln>
                <a:solidFill>
                  <a:schemeClr val="accent1">
                    <a:shade val="95000"/>
                    <a:satMod val="105000"/>
                    <a:alpha val="0"/>
                  </a:schemeClr>
                </a:solidFill>
              </a:ln>
              <a:solidFill>
                <a:srgbClr val="00338D"/>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Google Play (</a:t>
            </a:r>
            <a:r>
              <a:rPr lang="ko-KR" altLang="en-US" sz="900" dirty="0">
                <a:ln>
                  <a:solidFill>
                    <a:schemeClr val="accent1">
                      <a:shade val="95000"/>
                      <a:satMod val="105000"/>
                      <a:alpha val="0"/>
                    </a:schemeClr>
                  </a:solidFill>
                </a:ln>
                <a:solidFill>
                  <a:schemeClr val="tx1">
                    <a:lumMod val="85000"/>
                    <a:lumOff val="15000"/>
                  </a:schemeClr>
                </a:solidFill>
                <a:latin typeface="+mn-ea"/>
              </a:rPr>
              <a:t>온라인</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Google Maps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Google</a:t>
            </a:r>
            <a:r>
              <a:rPr lang="ko-KR" altLang="en-US" sz="900" dirty="0">
                <a:ln>
                  <a:solidFill>
                    <a:schemeClr val="accent1">
                      <a:shade val="95000"/>
                      <a:satMod val="105000"/>
                      <a:alpha val="0"/>
                    </a:schemeClr>
                  </a:solidFill>
                </a:ln>
                <a:solidFill>
                  <a:schemeClr val="tx1">
                    <a:lumMod val="85000"/>
                    <a:lumOff val="15000"/>
                  </a:schemeClr>
                </a:solidFill>
                <a:latin typeface="+mn-ea"/>
              </a:rPr>
              <a:t> </a:t>
            </a:r>
            <a:r>
              <a:rPr lang="en-US" altLang="ko-KR" sz="900" dirty="0">
                <a:ln>
                  <a:solidFill>
                    <a:schemeClr val="accent1">
                      <a:shade val="95000"/>
                      <a:satMod val="105000"/>
                      <a:alpha val="0"/>
                    </a:schemeClr>
                  </a:solidFill>
                </a:ln>
                <a:solidFill>
                  <a:schemeClr val="tx1">
                    <a:lumMod val="85000"/>
                    <a:lumOff val="15000"/>
                  </a:schemeClr>
                </a:solidFill>
                <a:latin typeface="+mn-ea"/>
              </a:rPr>
              <a:t>Shopping</a:t>
            </a:r>
            <a:r>
              <a:rPr lang="ko-KR" altLang="en-US" sz="900" dirty="0">
                <a:ln>
                  <a:solidFill>
                    <a:schemeClr val="accent1">
                      <a:shade val="95000"/>
                      <a:satMod val="105000"/>
                      <a:alpha val="0"/>
                    </a:schemeClr>
                  </a:solidFill>
                </a:ln>
                <a:solidFill>
                  <a:schemeClr val="tx1">
                    <a:lumMod val="85000"/>
                    <a:lumOff val="15000"/>
                  </a:schemeClr>
                </a:solidFill>
                <a:latin typeface="+mn-ea"/>
              </a:rPr>
              <a:t> </a:t>
            </a:r>
            <a:r>
              <a:rPr lang="en-US" altLang="ko-KR" sz="900" dirty="0">
                <a:ln>
                  <a:solidFill>
                    <a:schemeClr val="accent1">
                      <a:shade val="95000"/>
                      <a:satMod val="105000"/>
                      <a:alpha val="0"/>
                    </a:schemeClr>
                  </a:solidFill>
                </a:ln>
                <a:solidFill>
                  <a:schemeClr val="tx1">
                    <a:lumMod val="85000"/>
                    <a:lumOff val="15000"/>
                  </a:schemeClr>
                </a:solidFill>
                <a:latin typeface="+mn-ea"/>
              </a:rPr>
              <a:t>(</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Google Search (</a:t>
            </a:r>
            <a:r>
              <a:rPr lang="ko-KR" altLang="en-US" sz="900" dirty="0">
                <a:ln>
                  <a:solidFill>
                    <a:schemeClr val="accent1">
                      <a:shade val="95000"/>
                      <a:satMod val="105000"/>
                      <a:alpha val="0"/>
                    </a:schemeClr>
                  </a:solidFill>
                </a:ln>
                <a:solidFill>
                  <a:schemeClr val="tx1">
                    <a:lumMod val="85000"/>
                    <a:lumOff val="15000"/>
                  </a:schemeClr>
                </a:solidFill>
                <a:latin typeface="+mn-ea"/>
              </a:rPr>
              <a:t>온라인</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검색엔진</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YouTube (</a:t>
            </a:r>
            <a:r>
              <a:rPr lang="ko-KR" altLang="en-US" sz="900" dirty="0">
                <a:ln>
                  <a:solidFill>
                    <a:schemeClr val="accent1">
                      <a:shade val="95000"/>
                      <a:satMod val="105000"/>
                      <a:alpha val="0"/>
                    </a:schemeClr>
                  </a:solidFill>
                </a:ln>
                <a:solidFill>
                  <a:schemeClr val="tx1">
                    <a:lumMod val="85000"/>
                    <a:lumOff val="15000"/>
                  </a:schemeClr>
                </a:solidFill>
                <a:latin typeface="+mn-ea"/>
              </a:rPr>
              <a:t>영상</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공유 플랫폼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Android Mobile (</a:t>
            </a:r>
            <a:r>
              <a:rPr lang="ko-KR" altLang="en-US" sz="900" dirty="0">
                <a:ln>
                  <a:solidFill>
                    <a:schemeClr val="accent1">
                      <a:shade val="95000"/>
                      <a:satMod val="105000"/>
                      <a:alpha val="0"/>
                    </a:schemeClr>
                  </a:solidFill>
                </a:ln>
                <a:solidFill>
                  <a:schemeClr val="tx1">
                    <a:lumMod val="85000"/>
                    <a:lumOff val="15000"/>
                  </a:schemeClr>
                </a:solidFill>
                <a:latin typeface="+mn-ea"/>
              </a:rPr>
              <a:t>운영체제</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Alphabet’s online advertising service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광고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6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Google Chrome (</a:t>
            </a:r>
            <a:r>
              <a:rPr lang="ko-KR" altLang="en-US" sz="900" dirty="0">
                <a:ln>
                  <a:solidFill>
                    <a:schemeClr val="accent1">
                      <a:shade val="95000"/>
                      <a:satMod val="105000"/>
                      <a:alpha val="0"/>
                    </a:schemeClr>
                  </a:solidFill>
                </a:ln>
                <a:solidFill>
                  <a:schemeClr val="tx1">
                    <a:lumMod val="85000"/>
                    <a:lumOff val="15000"/>
                  </a:schemeClr>
                </a:solidFill>
                <a:latin typeface="+mn-ea"/>
              </a:rPr>
              <a:t>웹 브라우저</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a:lnSpc>
                <a:spcPct val="110000"/>
              </a:lnSpc>
              <a:spcBef>
                <a:spcPts val="1000"/>
              </a:spcBef>
              <a:spcAft>
                <a:spcPts val="300"/>
              </a:spcAft>
              <a:buClr>
                <a:schemeClr val="accent1"/>
              </a:buClr>
            </a:pPr>
            <a:r>
              <a:rPr lang="ko-KR" altLang="en-US" sz="1100" b="1" dirty="0">
                <a:ln>
                  <a:solidFill>
                    <a:schemeClr val="accent1">
                      <a:shade val="95000"/>
                      <a:satMod val="105000"/>
                      <a:alpha val="0"/>
                    </a:schemeClr>
                  </a:solidFill>
                </a:ln>
                <a:solidFill>
                  <a:srgbClr val="00338D"/>
                </a:solidFill>
                <a:latin typeface="+mn-ea"/>
              </a:rPr>
              <a:t>향후 전망</a:t>
            </a:r>
          </a:p>
          <a:p>
            <a:pPr marL="108000" indent="-108000">
              <a:lnSpc>
                <a:spcPct val="110000"/>
              </a:lnSpc>
              <a:spcAft>
                <a:spcPts val="300"/>
              </a:spcAft>
              <a:buClr>
                <a:srgbClr val="00338D"/>
              </a:buClr>
              <a:buFont typeface="Wingdings" panose="05000000000000000000" pitchFamily="2" charset="2"/>
              <a:buChar char="§"/>
            </a:pPr>
            <a:r>
              <a:rPr lang="ko-KR" altLang="en-US" sz="900" dirty="0">
                <a:ln>
                  <a:solidFill>
                    <a:schemeClr val="accent1">
                      <a:shade val="95000"/>
                      <a:satMod val="105000"/>
                      <a:alpha val="0"/>
                    </a:schemeClr>
                  </a:solidFill>
                </a:ln>
                <a:solidFill>
                  <a:schemeClr val="tx1">
                    <a:lumMod val="85000"/>
                    <a:lumOff val="15000"/>
                  </a:schemeClr>
                </a:solidFill>
                <a:latin typeface="+mn-ea"/>
              </a:rPr>
              <a:t>서비스에서 수집한 개인정보를 통한 맞춤형 기능을 제공하는 데 제약이 발생하며</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검색 결과에서 구글 데이터베이스를 우선 노출하는 것이 금지</a:t>
            </a:r>
          </a:p>
          <a:p>
            <a:pPr marL="108000" indent="-108000">
              <a:lnSpc>
                <a:spcPct val="110000"/>
              </a:lnSpc>
              <a:spcAft>
                <a:spcPts val="300"/>
              </a:spcAft>
              <a:buClr>
                <a:schemeClr val="accent1"/>
              </a:buClr>
              <a:buFont typeface="Wingdings" panose="05000000000000000000" pitchFamily="2" charset="2"/>
              <a:buChar char="§"/>
            </a:pPr>
            <a:endParaRPr lang="en-US" altLang="ko-KR" sz="950" dirty="0">
              <a:ln>
                <a:solidFill>
                  <a:schemeClr val="accent1">
                    <a:shade val="95000"/>
                    <a:satMod val="105000"/>
                    <a:alpha val="0"/>
                  </a:schemeClr>
                </a:solidFill>
              </a:ln>
              <a:solidFill>
                <a:schemeClr val="tx1">
                  <a:lumMod val="85000"/>
                  <a:lumOff val="15000"/>
                </a:schemeClr>
              </a:solidFill>
              <a:latin typeface="+mn-ea"/>
            </a:endParaRPr>
          </a:p>
        </p:txBody>
      </p:sp>
      <p:sp>
        <p:nvSpPr>
          <p:cNvPr id="7" name="직사각형 6">
            <a:extLst>
              <a:ext uri="{FF2B5EF4-FFF2-40B4-BE49-F238E27FC236}">
                <a16:creationId xmlns:a16="http://schemas.microsoft.com/office/drawing/2014/main" id="{3295B792-E88A-E3F0-659A-CABDEC58511B}"/>
              </a:ext>
            </a:extLst>
          </p:cNvPr>
          <p:cNvSpPr/>
          <p:nvPr/>
        </p:nvSpPr>
        <p:spPr>
          <a:xfrm>
            <a:off x="3524983"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Amazon</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5E4A7F92-B679-BBFA-7129-88BA60F64BF1}"/>
              </a:ext>
            </a:extLst>
          </p:cNvPr>
          <p:cNvSpPr/>
          <p:nvPr/>
        </p:nvSpPr>
        <p:spPr>
          <a:xfrm>
            <a:off x="3524984"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rgbClr val="00338D"/>
                </a:solidFill>
                <a:latin typeface="+mn-ea"/>
              </a:rPr>
              <a:t>대상 서비스</a:t>
            </a:r>
            <a:endParaRPr lang="en-US" altLang="ko-KR" sz="1100" b="1" dirty="0">
              <a:ln>
                <a:solidFill>
                  <a:schemeClr val="accent1">
                    <a:shade val="95000"/>
                    <a:satMod val="105000"/>
                    <a:alpha val="0"/>
                  </a:schemeClr>
                </a:solidFill>
              </a:ln>
              <a:solidFill>
                <a:srgbClr val="00338D"/>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Marketplace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6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Amazon Advertising (</a:t>
            </a:r>
            <a:r>
              <a:rPr lang="ko-KR" altLang="en-US" sz="900" dirty="0">
                <a:ln>
                  <a:solidFill>
                    <a:schemeClr val="accent1">
                      <a:shade val="95000"/>
                      <a:satMod val="105000"/>
                      <a:alpha val="0"/>
                    </a:schemeClr>
                  </a:solidFill>
                </a:ln>
                <a:solidFill>
                  <a:schemeClr val="tx1">
                    <a:lumMod val="85000"/>
                    <a:lumOff val="15000"/>
                  </a:schemeClr>
                </a:solidFill>
                <a:latin typeface="+mn-ea"/>
              </a:rPr>
              <a:t>온라인</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광고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a:lnSpc>
                <a:spcPct val="110000"/>
              </a:lnSpc>
              <a:spcAft>
                <a:spcPts val="300"/>
              </a:spcAft>
              <a:buClr>
                <a:schemeClr val="accent1"/>
              </a:buClr>
            </a:pPr>
            <a:endParaRPr lang="en-US" altLang="ko-KR" sz="950" dirty="0">
              <a:ln>
                <a:solidFill>
                  <a:schemeClr val="accent1">
                    <a:shade val="95000"/>
                    <a:satMod val="105000"/>
                    <a:alpha val="0"/>
                  </a:schemeClr>
                </a:solidFill>
              </a:ln>
              <a:solidFill>
                <a:srgbClr val="1E49E2"/>
              </a:solidFill>
              <a:latin typeface="+mn-ea"/>
            </a:endParaRPr>
          </a:p>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rgbClr val="00338D"/>
                </a:solidFill>
                <a:latin typeface="+mn-ea"/>
              </a:rPr>
              <a:t>향후 전망</a:t>
            </a:r>
          </a:p>
          <a:p>
            <a:pPr marL="108000" indent="-108000">
              <a:lnSpc>
                <a:spcPct val="110000"/>
              </a:lnSpc>
              <a:spcAft>
                <a:spcPts val="300"/>
              </a:spcAft>
              <a:buClr>
                <a:srgbClr val="00338D"/>
              </a:buClr>
              <a:buFont typeface="Wingdings" panose="05000000000000000000" pitchFamily="2" charset="2"/>
              <a:buChar char="§"/>
            </a:pPr>
            <a:r>
              <a:rPr lang="ko-KR" altLang="en-US" sz="900" dirty="0">
                <a:ln>
                  <a:solidFill>
                    <a:schemeClr val="accent1">
                      <a:shade val="95000"/>
                      <a:satMod val="105000"/>
                      <a:alpha val="0"/>
                    </a:schemeClr>
                  </a:solidFill>
                </a:ln>
                <a:solidFill>
                  <a:schemeClr val="tx1">
                    <a:lumMod val="85000"/>
                    <a:lumOff val="15000"/>
                  </a:schemeClr>
                </a:solidFill>
                <a:latin typeface="+mn-ea"/>
              </a:rPr>
              <a:t>마켓플레이스</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광고 서비스에서 아마존 브랜드의 상품과 서비스를 다른 브랜드의 상품 및 서비스보다 우선 노출하는 등의 우대 행위 금지</a:t>
            </a:r>
          </a:p>
        </p:txBody>
      </p:sp>
      <p:sp>
        <p:nvSpPr>
          <p:cNvPr id="9" name="직사각형 8">
            <a:extLst>
              <a:ext uri="{FF2B5EF4-FFF2-40B4-BE49-F238E27FC236}">
                <a16:creationId xmlns:a16="http://schemas.microsoft.com/office/drawing/2014/main" id="{6889DDD2-614C-2E90-4146-17B8FEEBDA3F}"/>
              </a:ext>
            </a:extLst>
          </p:cNvPr>
          <p:cNvSpPr/>
          <p:nvPr/>
        </p:nvSpPr>
        <p:spPr>
          <a:xfrm>
            <a:off x="6561018"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Apple</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ED535624-B692-434F-35E5-BDE16295308D}"/>
              </a:ext>
            </a:extLst>
          </p:cNvPr>
          <p:cNvSpPr/>
          <p:nvPr/>
        </p:nvSpPr>
        <p:spPr>
          <a:xfrm>
            <a:off x="6561019"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rgbClr val="00338D"/>
                </a:solidFill>
                <a:latin typeface="+mn-ea"/>
              </a:rPr>
              <a:t>대상 서비스</a:t>
            </a:r>
            <a:endParaRPr lang="en-US" altLang="ko-KR" sz="1100" b="1" dirty="0">
              <a:ln>
                <a:solidFill>
                  <a:schemeClr val="accent1">
                    <a:shade val="95000"/>
                    <a:satMod val="105000"/>
                    <a:alpha val="0"/>
                  </a:schemeClr>
                </a:solidFill>
              </a:ln>
              <a:solidFill>
                <a:srgbClr val="00338D"/>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AppStore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iOS</a:t>
            </a:r>
            <a:r>
              <a:rPr lang="ko-KR" altLang="en-US" sz="900" dirty="0">
                <a:ln>
                  <a:solidFill>
                    <a:schemeClr val="accent1">
                      <a:shade val="95000"/>
                      <a:satMod val="105000"/>
                      <a:alpha val="0"/>
                    </a:schemeClr>
                  </a:solidFill>
                </a:ln>
                <a:solidFill>
                  <a:schemeClr val="tx1">
                    <a:lumMod val="85000"/>
                    <a:lumOff val="15000"/>
                  </a:schemeClr>
                </a:solidFill>
                <a:latin typeface="+mn-ea"/>
              </a:rPr>
              <a:t> </a:t>
            </a:r>
            <a:r>
              <a:rPr lang="en-US" altLang="ko-KR" sz="900" dirty="0">
                <a:ln>
                  <a:solidFill>
                    <a:schemeClr val="accent1">
                      <a:shade val="95000"/>
                      <a:satMod val="105000"/>
                      <a:alpha val="0"/>
                    </a:schemeClr>
                  </a:solidFill>
                </a:ln>
                <a:solidFill>
                  <a:schemeClr val="tx1">
                    <a:lumMod val="85000"/>
                    <a:lumOff val="15000"/>
                  </a:schemeClr>
                </a:solidFill>
                <a:latin typeface="+mn-ea"/>
              </a:rPr>
              <a:t>(</a:t>
            </a:r>
            <a:r>
              <a:rPr lang="ko-KR" altLang="en-US" sz="900" dirty="0">
                <a:ln>
                  <a:solidFill>
                    <a:schemeClr val="accent1">
                      <a:shade val="95000"/>
                      <a:satMod val="105000"/>
                      <a:alpha val="0"/>
                    </a:schemeClr>
                  </a:solidFill>
                </a:ln>
                <a:solidFill>
                  <a:schemeClr val="tx1">
                    <a:lumMod val="85000"/>
                    <a:lumOff val="15000"/>
                  </a:schemeClr>
                </a:solidFill>
                <a:latin typeface="+mn-ea"/>
              </a:rPr>
              <a:t>운영체제</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6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Safari (</a:t>
            </a:r>
            <a:r>
              <a:rPr lang="ko-KR" altLang="en-US" sz="900" dirty="0">
                <a:ln>
                  <a:solidFill>
                    <a:schemeClr val="accent1">
                      <a:shade val="95000"/>
                      <a:satMod val="105000"/>
                      <a:alpha val="0"/>
                    </a:schemeClr>
                  </a:solidFill>
                </a:ln>
                <a:solidFill>
                  <a:schemeClr val="tx1">
                    <a:lumMod val="85000"/>
                    <a:lumOff val="15000"/>
                  </a:schemeClr>
                </a:solidFill>
                <a:latin typeface="+mn-ea"/>
              </a:rPr>
              <a:t>웹 브라우저</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a:lnSpc>
                <a:spcPct val="110000"/>
              </a:lnSpc>
              <a:spcAft>
                <a:spcPts val="300"/>
              </a:spcAft>
              <a:buClr>
                <a:schemeClr val="accent1"/>
              </a:buClr>
            </a:pPr>
            <a:endParaRPr lang="en-US" altLang="ko-KR" sz="950" dirty="0">
              <a:ln>
                <a:solidFill>
                  <a:schemeClr val="accent1">
                    <a:shade val="95000"/>
                    <a:satMod val="105000"/>
                    <a:alpha val="0"/>
                  </a:schemeClr>
                </a:solidFill>
              </a:ln>
              <a:solidFill>
                <a:schemeClr val="tx1">
                  <a:lumMod val="85000"/>
                  <a:lumOff val="15000"/>
                </a:schemeClr>
              </a:solidFill>
              <a:latin typeface="+mn-ea"/>
            </a:endParaRPr>
          </a:p>
          <a:p>
            <a:pPr marL="0" marR="0" lvl="0" indent="0" algn="l" defTabSz="914400" rtl="0" eaLnBrk="1" fontAlgn="auto" latinLnBrk="0" hangingPunct="1">
              <a:lnSpc>
                <a:spcPct val="110000"/>
              </a:lnSpc>
              <a:spcBef>
                <a:spcPts val="0"/>
              </a:spcBef>
              <a:spcAft>
                <a:spcPts val="300"/>
              </a:spcAft>
              <a:buClr>
                <a:srgbClr val="1E49E2"/>
              </a:buClr>
              <a:buSzTx/>
              <a:buFontTx/>
              <a:buNone/>
              <a:tabLst/>
              <a:defRPr/>
            </a:pPr>
            <a:r>
              <a:rPr lang="ko-KR" altLang="en-US" sz="1100" b="1" dirty="0">
                <a:ln>
                  <a:solidFill>
                    <a:srgbClr val="1E49E2">
                      <a:shade val="95000"/>
                      <a:satMod val="105000"/>
                      <a:alpha val="0"/>
                    </a:srgbClr>
                  </a:solidFill>
                </a:ln>
                <a:solidFill>
                  <a:srgbClr val="00338D"/>
                </a:solidFill>
                <a:latin typeface="KoPub돋움체 Medium"/>
                <a:ea typeface="KoPub돋움체 Medium"/>
              </a:rPr>
              <a:t>향후 전망</a:t>
            </a:r>
            <a:endParaRPr kumimoji="0" lang="en-US" altLang="ko-KR" sz="1100" b="1" i="0" u="none" strike="noStrike" kern="1200" cap="none" spc="0" normalizeH="0" baseline="0" noProof="0" dirty="0">
              <a:ln>
                <a:solidFill>
                  <a:srgbClr val="1E49E2">
                    <a:shade val="95000"/>
                    <a:satMod val="105000"/>
                    <a:alpha val="0"/>
                  </a:srgbClr>
                </a:solidFill>
              </a:ln>
              <a:solidFill>
                <a:srgbClr val="00338D"/>
              </a:solidFill>
              <a:effectLst/>
              <a:uLnTx/>
              <a:uFillTx/>
              <a:latin typeface="KoPub돋움체 Medium"/>
              <a:ea typeface="KoPub돋움체 Medium"/>
              <a:cs typeface="+mn-cs"/>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EU </a:t>
            </a:r>
            <a:r>
              <a:rPr lang="ko-KR" altLang="en-US" sz="900" dirty="0">
                <a:ln>
                  <a:solidFill>
                    <a:schemeClr val="accent1">
                      <a:shade val="95000"/>
                      <a:satMod val="105000"/>
                      <a:alpha val="0"/>
                    </a:schemeClr>
                  </a:solidFill>
                </a:ln>
                <a:solidFill>
                  <a:schemeClr val="tx1">
                    <a:lumMod val="85000"/>
                    <a:lumOff val="15000"/>
                  </a:schemeClr>
                </a:solidFill>
                <a:latin typeface="+mn-ea"/>
              </a:rPr>
              <a:t>시장 내 </a:t>
            </a:r>
            <a:r>
              <a:rPr lang="en-US" altLang="ko-KR" sz="900" dirty="0">
                <a:ln>
                  <a:solidFill>
                    <a:schemeClr val="accent1">
                      <a:shade val="95000"/>
                      <a:satMod val="105000"/>
                      <a:alpha val="0"/>
                    </a:schemeClr>
                  </a:solidFill>
                </a:ln>
                <a:solidFill>
                  <a:schemeClr val="tx1">
                    <a:lumMod val="85000"/>
                    <a:lumOff val="15000"/>
                  </a:schemeClr>
                </a:solidFill>
                <a:latin typeface="+mn-ea"/>
              </a:rPr>
              <a:t>AppStore </a:t>
            </a:r>
            <a:r>
              <a:rPr lang="ko-KR" altLang="en-US" sz="900" dirty="0">
                <a:ln>
                  <a:solidFill>
                    <a:schemeClr val="accent1">
                      <a:shade val="95000"/>
                      <a:satMod val="105000"/>
                      <a:alpha val="0"/>
                    </a:schemeClr>
                  </a:solidFill>
                </a:ln>
                <a:solidFill>
                  <a:schemeClr val="tx1">
                    <a:lumMod val="85000"/>
                    <a:lumOff val="15000"/>
                  </a:schemeClr>
                </a:solidFill>
                <a:latin typeface="+mn-ea"/>
              </a:rPr>
              <a:t>밖에서 애플리케이션을 다운로드 받을 수 있도록 허용</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AppStore</a:t>
            </a:r>
            <a:r>
              <a:rPr lang="ko-KR" altLang="en-US" sz="900" dirty="0">
                <a:ln>
                  <a:solidFill>
                    <a:schemeClr val="accent1">
                      <a:shade val="95000"/>
                      <a:satMod val="105000"/>
                      <a:alpha val="0"/>
                    </a:schemeClr>
                  </a:solidFill>
                </a:ln>
                <a:solidFill>
                  <a:schemeClr val="tx1">
                    <a:lumMod val="85000"/>
                    <a:lumOff val="15000"/>
                  </a:schemeClr>
                </a:solidFill>
                <a:latin typeface="+mn-ea"/>
              </a:rPr>
              <a:t> 내 인앱결제를 더 이상 강제할 수 없음</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Apple</a:t>
            </a:r>
            <a:r>
              <a:rPr lang="ko-KR" altLang="en-US" sz="900" dirty="0">
                <a:ln>
                  <a:solidFill>
                    <a:schemeClr val="accent1">
                      <a:shade val="95000"/>
                      <a:satMod val="105000"/>
                      <a:alpha val="0"/>
                    </a:schemeClr>
                  </a:solidFill>
                </a:ln>
                <a:solidFill>
                  <a:schemeClr val="tx1">
                    <a:lumMod val="85000"/>
                    <a:lumOff val="15000"/>
                  </a:schemeClr>
                </a:solidFill>
                <a:latin typeface="+mn-ea"/>
              </a:rPr>
              <a:t>의 </a:t>
            </a:r>
            <a:r>
              <a:rPr lang="en-US" altLang="ko-KR" sz="900" dirty="0">
                <a:ln>
                  <a:solidFill>
                    <a:schemeClr val="accent1">
                      <a:shade val="95000"/>
                      <a:satMod val="105000"/>
                      <a:alpha val="0"/>
                    </a:schemeClr>
                  </a:solidFill>
                </a:ln>
                <a:solidFill>
                  <a:schemeClr val="tx1">
                    <a:lumMod val="85000"/>
                    <a:lumOff val="15000"/>
                  </a:schemeClr>
                </a:solidFill>
                <a:latin typeface="+mn-ea"/>
              </a:rPr>
              <a:t>iMessage </a:t>
            </a:r>
            <a:r>
              <a:rPr lang="ko-KR" altLang="en-US" sz="900" dirty="0">
                <a:ln>
                  <a:solidFill>
                    <a:schemeClr val="accent1">
                      <a:shade val="95000"/>
                      <a:satMod val="105000"/>
                      <a:alpha val="0"/>
                    </a:schemeClr>
                  </a:solidFill>
                </a:ln>
                <a:solidFill>
                  <a:schemeClr val="tx1">
                    <a:lumMod val="85000"/>
                    <a:lumOff val="15000"/>
                  </a:schemeClr>
                </a:solidFill>
                <a:latin typeface="+mn-ea"/>
              </a:rPr>
              <a:t>관련 추가적인 시장 조사가 진행되고 있어</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추후 규제 대상 서비스의 확대 가능성도 존재</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p:txBody>
      </p:sp>
      <p:sp>
        <p:nvSpPr>
          <p:cNvPr id="11" name="TextBox 10">
            <a:extLst>
              <a:ext uri="{FF2B5EF4-FFF2-40B4-BE49-F238E27FC236}">
                <a16:creationId xmlns:a16="http://schemas.microsoft.com/office/drawing/2014/main" id="{BE2D6E5E-4C46-B8A0-7467-2F3A8576AFFC}"/>
              </a:ext>
            </a:extLst>
          </p:cNvPr>
          <p:cNvSpPr txBox="1"/>
          <p:nvPr/>
        </p:nvSpPr>
        <p:spPr>
          <a:xfrm>
            <a:off x="593242" y="2560166"/>
            <a:ext cx="80150" cy="349776"/>
          </a:xfrm>
          <a:prstGeom prst="rect">
            <a:avLst/>
          </a:prstGeom>
          <a:noFill/>
        </p:spPr>
        <p:txBody>
          <a:bodyPr wrap="non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1</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12" name="TextBox 11">
            <a:extLst>
              <a:ext uri="{FF2B5EF4-FFF2-40B4-BE49-F238E27FC236}">
                <a16:creationId xmlns:a16="http://schemas.microsoft.com/office/drawing/2014/main" id="{F6CBA381-EB08-4098-0196-B3DE8F1C2225}"/>
              </a:ext>
            </a:extLst>
          </p:cNvPr>
          <p:cNvSpPr txBox="1"/>
          <p:nvPr/>
        </p:nvSpPr>
        <p:spPr>
          <a:xfrm>
            <a:off x="3632422" y="2534980"/>
            <a:ext cx="109004" cy="349776"/>
          </a:xfrm>
          <a:prstGeom prst="rect">
            <a:avLst/>
          </a:prstGeom>
          <a:noFill/>
        </p:spPr>
        <p:txBody>
          <a:bodyPr wrap="non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2</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13" name="TextBox 12">
            <a:extLst>
              <a:ext uri="{FF2B5EF4-FFF2-40B4-BE49-F238E27FC236}">
                <a16:creationId xmlns:a16="http://schemas.microsoft.com/office/drawing/2014/main" id="{5CFA0F06-1C1B-42A0-6EB8-7E2FD0BBBA20}"/>
              </a:ext>
            </a:extLst>
          </p:cNvPr>
          <p:cNvSpPr txBox="1"/>
          <p:nvPr/>
        </p:nvSpPr>
        <p:spPr>
          <a:xfrm>
            <a:off x="6658930" y="2534980"/>
            <a:ext cx="113814" cy="349776"/>
          </a:xfrm>
          <a:prstGeom prst="rect">
            <a:avLst/>
          </a:prstGeom>
          <a:noFill/>
        </p:spPr>
        <p:txBody>
          <a:bodyPr wrap="non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3</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cxnSp>
        <p:nvCxnSpPr>
          <p:cNvPr id="30" name="직선 연결선 29">
            <a:extLst>
              <a:ext uri="{FF2B5EF4-FFF2-40B4-BE49-F238E27FC236}">
                <a16:creationId xmlns:a16="http://schemas.microsoft.com/office/drawing/2014/main" id="{CCA87397-2804-6A47-0EFB-EBB5A29098AE}"/>
              </a:ext>
            </a:extLst>
          </p:cNvPr>
          <p:cNvCxnSpPr>
            <a:cxnSpLocks/>
          </p:cNvCxnSpPr>
          <p:nvPr/>
        </p:nvCxnSpPr>
        <p:spPr>
          <a:xfrm>
            <a:off x="603602" y="4947345"/>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C533276F-1BB2-3B71-AB99-E62E783F4C02}"/>
              </a:ext>
            </a:extLst>
          </p:cNvPr>
          <p:cNvCxnSpPr>
            <a:cxnSpLocks/>
          </p:cNvCxnSpPr>
          <p:nvPr/>
        </p:nvCxnSpPr>
        <p:spPr>
          <a:xfrm>
            <a:off x="3623606" y="3698051"/>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32" name="텍스트 개체 틀 28">
            <a:extLst>
              <a:ext uri="{FF2B5EF4-FFF2-40B4-BE49-F238E27FC236}">
                <a16:creationId xmlns:a16="http://schemas.microsoft.com/office/drawing/2014/main" id="{02481F01-167F-F851-6D4A-9796608EEF4C}"/>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endParaRPr lang="ko-KR" altLang="en-US" dirty="0"/>
          </a:p>
        </p:txBody>
      </p:sp>
      <p:sp>
        <p:nvSpPr>
          <p:cNvPr id="33" name="TextBox 32">
            <a:extLst>
              <a:ext uri="{FF2B5EF4-FFF2-40B4-BE49-F238E27FC236}">
                <a16:creationId xmlns:a16="http://schemas.microsoft.com/office/drawing/2014/main" id="{2AB262CC-701A-9A19-5310-7E992B1BE6E6}"/>
              </a:ext>
            </a:extLst>
          </p:cNvPr>
          <p:cNvSpPr txBox="1"/>
          <p:nvPr/>
        </p:nvSpPr>
        <p:spPr>
          <a:xfrm>
            <a:off x="488950" y="5963423"/>
            <a:ext cx="4284000" cy="12311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50" b="0" i="0" u="none" strike="noStrike" cap="none" spc="0" normalizeH="0" baseline="0">
                <a:ln>
                  <a:solidFill>
                    <a:prstClr val="white">
                      <a:lumMod val="75000"/>
                      <a:alpha val="0"/>
                    </a:prstClr>
                  </a:solidFill>
                </a:ln>
                <a:solidFill>
                  <a:prstClr val="white">
                    <a:lumMod val="50000"/>
                  </a:prstClr>
                </a:solidFill>
                <a:effectLst/>
                <a:uLnTx/>
                <a:uFillTx/>
                <a:latin typeface="+mn-ea"/>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EU</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집행위원회</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34" name="그룹 33">
            <a:extLst>
              <a:ext uri="{FF2B5EF4-FFF2-40B4-BE49-F238E27FC236}">
                <a16:creationId xmlns:a16="http://schemas.microsoft.com/office/drawing/2014/main" id="{0E5ED0E8-EEBB-B834-7C33-5A40097E0EC6}"/>
              </a:ext>
            </a:extLst>
          </p:cNvPr>
          <p:cNvGrpSpPr/>
          <p:nvPr/>
        </p:nvGrpSpPr>
        <p:grpSpPr>
          <a:xfrm>
            <a:off x="489000" y="2176483"/>
            <a:ext cx="8928000" cy="276837"/>
            <a:chOff x="704850" y="2013298"/>
            <a:chExt cx="4140200" cy="276837"/>
          </a:xfrm>
        </p:grpSpPr>
        <p:sp>
          <p:nvSpPr>
            <p:cNvPr id="35" name="TextBox 34">
              <a:extLst>
                <a:ext uri="{FF2B5EF4-FFF2-40B4-BE49-F238E27FC236}">
                  <a16:creationId xmlns:a16="http://schemas.microsoft.com/office/drawing/2014/main" id="{A5C39E2D-9BAA-3923-D13C-C82CC715A782}"/>
                </a:ext>
              </a:extLst>
            </p:cNvPr>
            <p:cNvSpPr txBox="1"/>
            <p:nvPr/>
          </p:nvSpPr>
          <p:spPr>
            <a:xfrm>
              <a:off x="704850" y="2046854"/>
              <a:ext cx="157667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기업별 디지털시장법 규제 대상 서비스 및 향후 전망</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6" name="직선 연결선 35">
              <a:extLst>
                <a:ext uri="{FF2B5EF4-FFF2-40B4-BE49-F238E27FC236}">
                  <a16:creationId xmlns:a16="http://schemas.microsoft.com/office/drawing/2014/main" id="{184CF4E1-C15A-CB79-34D4-B5000506EE0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228A5E4E-5CFD-73E9-2F70-B8D0CBA93DF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8" name="직선 연결선 37">
            <a:extLst>
              <a:ext uri="{FF2B5EF4-FFF2-40B4-BE49-F238E27FC236}">
                <a16:creationId xmlns:a16="http://schemas.microsoft.com/office/drawing/2014/main" id="{AFDB81F9-6CF2-A468-51CF-E41615C1F093}"/>
              </a:ext>
            </a:extLst>
          </p:cNvPr>
          <p:cNvCxnSpPr>
            <a:cxnSpLocks/>
          </p:cNvCxnSpPr>
          <p:nvPr/>
        </p:nvCxnSpPr>
        <p:spPr>
          <a:xfrm>
            <a:off x="6656435" y="3876591"/>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6" name="텍스트 개체 틀 27">
            <a:extLst>
              <a:ext uri="{FF2B5EF4-FFF2-40B4-BE49-F238E27FC236}">
                <a16:creationId xmlns:a16="http://schemas.microsoft.com/office/drawing/2014/main" id="{B41DAA1B-8B68-21D3-FFA8-37F45F26EA88}"/>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디지털시장법 규제 대상 기업</a:t>
            </a:r>
          </a:p>
        </p:txBody>
      </p:sp>
      <p:pic>
        <p:nvPicPr>
          <p:cNvPr id="14" name="Picture 2">
            <a:extLst>
              <a:ext uri="{FF2B5EF4-FFF2-40B4-BE49-F238E27FC236}">
                <a16:creationId xmlns:a16="http://schemas.microsoft.com/office/drawing/2014/main" id="{289757D0-4396-C1F7-7F51-15B2406AB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975" y="2602704"/>
            <a:ext cx="753532" cy="316763"/>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descr="블랙, 그래픽이(가) 표시된 사진&#10;&#10;자동 생성된 설명">
            <a:extLst>
              <a:ext uri="{FF2B5EF4-FFF2-40B4-BE49-F238E27FC236}">
                <a16:creationId xmlns:a16="http://schemas.microsoft.com/office/drawing/2014/main" id="{873F2420-2226-712E-8946-1E0AF472EED2}"/>
              </a:ext>
            </a:extLst>
          </p:cNvPr>
          <p:cNvPicPr>
            <a:picLocks noChangeAspect="1"/>
          </p:cNvPicPr>
          <p:nvPr/>
        </p:nvPicPr>
        <p:blipFill>
          <a:blip r:embed="rId3"/>
          <a:stretch>
            <a:fillRect/>
          </a:stretch>
        </p:blipFill>
        <p:spPr>
          <a:xfrm>
            <a:off x="9074286" y="2630813"/>
            <a:ext cx="220949" cy="220949"/>
          </a:xfrm>
          <a:prstGeom prst="rect">
            <a:avLst/>
          </a:prstGeom>
        </p:spPr>
      </p:pic>
      <p:pic>
        <p:nvPicPr>
          <p:cNvPr id="18" name="그림 17" descr="그래픽, 폰트, 다채로움, 그래픽 디자인이(가) 표시된 사진&#10;&#10;자동 생성된 설명">
            <a:extLst>
              <a:ext uri="{FF2B5EF4-FFF2-40B4-BE49-F238E27FC236}">
                <a16:creationId xmlns:a16="http://schemas.microsoft.com/office/drawing/2014/main" id="{F559A02F-A1D7-A80E-0BDC-EE6DA3689C9A}"/>
              </a:ext>
            </a:extLst>
          </p:cNvPr>
          <p:cNvPicPr>
            <a:picLocks noChangeAspect="1"/>
          </p:cNvPicPr>
          <p:nvPr/>
        </p:nvPicPr>
        <p:blipFill>
          <a:blip r:embed="rId4"/>
          <a:stretch>
            <a:fillRect/>
          </a:stretch>
        </p:blipFill>
        <p:spPr>
          <a:xfrm>
            <a:off x="2681226" y="2662073"/>
            <a:ext cx="561176" cy="189689"/>
          </a:xfrm>
          <a:prstGeom prst="rect">
            <a:avLst/>
          </a:prstGeom>
        </p:spPr>
      </p:pic>
    </p:spTree>
    <p:extLst>
      <p:ext uri="{BB962C8B-B14F-4D97-AF65-F5344CB8AC3E}">
        <p14:creationId xmlns:p14="http://schemas.microsoft.com/office/powerpoint/2010/main" val="206507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0AB8CF51-F749-E114-262C-995599219B25}"/>
              </a:ext>
            </a:extLst>
          </p:cNvPr>
          <p:cNvSpPr>
            <a:spLocks noGrp="1"/>
          </p:cNvSpPr>
          <p:nvPr>
            <p:ph type="body" sz="quarter" idx="13"/>
          </p:nvPr>
        </p:nvSpPr>
        <p:spPr/>
        <p:txBody>
          <a:bodyPr/>
          <a:lstStyle/>
          <a:p>
            <a:r>
              <a:rPr lang="ko-KR" altLang="en-US" dirty="0"/>
              <a:t>메타는 </a:t>
            </a:r>
            <a:r>
              <a:rPr lang="en-US" altLang="ko-KR" dirty="0"/>
              <a:t>EU </a:t>
            </a:r>
            <a:r>
              <a:rPr lang="ko-KR" altLang="en-US" dirty="0"/>
              <a:t>시장 내 자사 소셜 네트워킹 서비스의 이용자 정보를 동의 없이 합치거나 맞춤형 광고 등에 활용할 수 없음</a:t>
            </a:r>
            <a:r>
              <a:rPr lang="en-US" altLang="ko-KR" dirty="0"/>
              <a:t>. </a:t>
            </a:r>
            <a:r>
              <a:rPr lang="ko-KR" altLang="en-US" dirty="0"/>
              <a:t>한편 유일한 중국 기업 바이트댄스는 강경한 대응을 시사한 만큼 향후 관련 소송 제기 가능성이 존재하며</a:t>
            </a:r>
            <a:r>
              <a:rPr lang="en-US" altLang="ko-KR" dirty="0"/>
              <a:t>, </a:t>
            </a:r>
            <a:r>
              <a:rPr lang="ko-KR" altLang="en-US" dirty="0"/>
              <a:t>마이크로소프트의 경우 일부 서비스에 대한 추가 시장 조사가 이뤄지고 있어 추후 규제 대상의 확대 가능성 또한 존재 </a:t>
            </a:r>
          </a:p>
        </p:txBody>
      </p:sp>
      <p:sp>
        <p:nvSpPr>
          <p:cNvPr id="5" name="직사각형 4">
            <a:extLst>
              <a:ext uri="{FF2B5EF4-FFF2-40B4-BE49-F238E27FC236}">
                <a16:creationId xmlns:a16="http://schemas.microsoft.com/office/drawing/2014/main" id="{BA9F4836-6E19-9EEE-A610-4B3127993A4C}"/>
              </a:ext>
            </a:extLst>
          </p:cNvPr>
          <p:cNvSpPr/>
          <p:nvPr/>
        </p:nvSpPr>
        <p:spPr>
          <a:xfrm>
            <a:off x="488950"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ByteDance</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15F6A593-225B-FF13-4E69-69272274A440}"/>
              </a:ext>
            </a:extLst>
          </p:cNvPr>
          <p:cNvSpPr/>
          <p:nvPr/>
        </p:nvSpPr>
        <p:spPr>
          <a:xfrm>
            <a:off x="488951"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chemeClr val="tx2"/>
                </a:solidFill>
                <a:latin typeface="+mn-ea"/>
              </a:rPr>
              <a:t>대상 서비스</a:t>
            </a:r>
            <a:endParaRPr lang="en-US" altLang="ko-KR" sz="1100" b="1" dirty="0">
              <a:ln>
                <a:solidFill>
                  <a:schemeClr val="accent1">
                    <a:shade val="95000"/>
                    <a:satMod val="105000"/>
                    <a:alpha val="0"/>
                  </a:schemeClr>
                </a:solidFill>
              </a:ln>
              <a:solidFill>
                <a:schemeClr val="tx2"/>
              </a:solidFill>
              <a:latin typeface="+mn-ea"/>
            </a:endParaRPr>
          </a:p>
          <a:p>
            <a:pPr marL="108000" indent="-108000">
              <a:lnSpc>
                <a:spcPct val="110000"/>
              </a:lnSpc>
              <a:spcAft>
                <a:spcPts val="6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TikTok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소셜 네트워킹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a:lnSpc>
                <a:spcPct val="110000"/>
              </a:lnSpc>
              <a:spcAft>
                <a:spcPts val="300"/>
              </a:spcAft>
              <a:buClr>
                <a:schemeClr val="accent1"/>
              </a:buClr>
            </a:pPr>
            <a:endParaRPr lang="en-US" altLang="ko-KR" sz="950" b="1" dirty="0">
              <a:ln>
                <a:solidFill>
                  <a:schemeClr val="accent1">
                    <a:shade val="95000"/>
                    <a:satMod val="105000"/>
                    <a:alpha val="0"/>
                  </a:schemeClr>
                </a:solidFill>
              </a:ln>
              <a:solidFill>
                <a:schemeClr val="tx1">
                  <a:lumMod val="85000"/>
                  <a:lumOff val="15000"/>
                </a:schemeClr>
              </a:solidFill>
              <a:latin typeface="+mn-ea"/>
            </a:endParaRPr>
          </a:p>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chemeClr val="tx2"/>
                </a:solidFill>
                <a:latin typeface="+mn-ea"/>
              </a:rPr>
              <a:t>향후 전망</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TikTok</a:t>
            </a:r>
            <a:r>
              <a:rPr lang="ko-KR" altLang="en-US" sz="900" dirty="0">
                <a:ln>
                  <a:solidFill>
                    <a:schemeClr val="accent1">
                      <a:shade val="95000"/>
                      <a:satMod val="105000"/>
                      <a:alpha val="0"/>
                    </a:schemeClr>
                  </a:solidFill>
                </a:ln>
                <a:solidFill>
                  <a:schemeClr val="tx1">
                    <a:lumMod val="85000"/>
                    <a:lumOff val="15000"/>
                  </a:schemeClr>
                </a:solidFill>
                <a:latin typeface="+mn-ea"/>
              </a:rPr>
              <a:t>에 대한 최근 북미지역의 규제와 더불어</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이번 규제로 해외 시장 내 비즈니스의 제약이 더욱 확대</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ko-KR" altLang="en-US" sz="900" dirty="0">
                <a:ln>
                  <a:solidFill>
                    <a:schemeClr val="accent1">
                      <a:shade val="95000"/>
                      <a:satMod val="105000"/>
                      <a:alpha val="0"/>
                    </a:schemeClr>
                  </a:solidFill>
                </a:ln>
                <a:solidFill>
                  <a:schemeClr val="tx1">
                    <a:lumMod val="85000"/>
                    <a:lumOff val="15000"/>
                  </a:schemeClr>
                </a:solidFill>
                <a:latin typeface="+mn-ea"/>
              </a:rPr>
              <a:t>규제 기업 중 가장 직접적인 반발과 강경한 대응을 시사한 만큼 향후 관련 소송 제기 가능성 등도 존재</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p:txBody>
      </p:sp>
      <p:sp>
        <p:nvSpPr>
          <p:cNvPr id="7" name="직사각형 6">
            <a:extLst>
              <a:ext uri="{FF2B5EF4-FFF2-40B4-BE49-F238E27FC236}">
                <a16:creationId xmlns:a16="http://schemas.microsoft.com/office/drawing/2014/main" id="{3295B792-E88A-E3F0-659A-CABDEC58511B}"/>
              </a:ext>
            </a:extLst>
          </p:cNvPr>
          <p:cNvSpPr/>
          <p:nvPr/>
        </p:nvSpPr>
        <p:spPr>
          <a:xfrm>
            <a:off x="3524983"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Meta</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5E4A7F92-B679-BBFA-7129-88BA60F64BF1}"/>
              </a:ext>
            </a:extLst>
          </p:cNvPr>
          <p:cNvSpPr/>
          <p:nvPr/>
        </p:nvSpPr>
        <p:spPr>
          <a:xfrm>
            <a:off x="3524984"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chemeClr val="tx2"/>
                </a:solidFill>
                <a:latin typeface="+mn-ea"/>
              </a:rPr>
              <a:t>대상 서비스</a:t>
            </a:r>
            <a:endParaRPr lang="en-US" altLang="ko-KR" sz="1100" b="1" dirty="0">
              <a:ln>
                <a:solidFill>
                  <a:schemeClr val="accent1">
                    <a:shade val="95000"/>
                    <a:satMod val="105000"/>
                    <a:alpha val="0"/>
                  </a:schemeClr>
                </a:solidFill>
              </a:ln>
              <a:solidFill>
                <a:schemeClr val="tx2"/>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Facebook Marketplace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중개서비스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Facebook (</a:t>
            </a:r>
            <a:r>
              <a:rPr lang="ko-KR" altLang="en-US" sz="900" dirty="0">
                <a:ln>
                  <a:solidFill>
                    <a:schemeClr val="accent1">
                      <a:shade val="95000"/>
                      <a:satMod val="105000"/>
                      <a:alpha val="0"/>
                    </a:schemeClr>
                  </a:solidFill>
                </a:ln>
                <a:solidFill>
                  <a:schemeClr val="tx1">
                    <a:lumMod val="85000"/>
                    <a:lumOff val="15000"/>
                  </a:schemeClr>
                </a:solidFill>
                <a:latin typeface="+mn-ea"/>
              </a:rPr>
              <a:t>온라인</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소셜 네트워킹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Instagram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소셜 네트워킹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WhatsApp (</a:t>
            </a:r>
            <a:r>
              <a:rPr lang="ko-KR" altLang="en-US" sz="900" dirty="0">
                <a:ln>
                  <a:solidFill>
                    <a:schemeClr val="accent1">
                      <a:shade val="95000"/>
                      <a:satMod val="105000"/>
                      <a:alpha val="0"/>
                    </a:schemeClr>
                  </a:solidFill>
                </a:ln>
                <a:solidFill>
                  <a:schemeClr val="tx1">
                    <a:lumMod val="85000"/>
                    <a:lumOff val="15000"/>
                  </a:schemeClr>
                </a:solidFill>
                <a:latin typeface="+mn-ea"/>
              </a:rPr>
              <a:t>통신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Messenger (</a:t>
            </a:r>
            <a:r>
              <a:rPr lang="ko-KR" altLang="en-US" sz="900" dirty="0">
                <a:ln>
                  <a:solidFill>
                    <a:schemeClr val="accent1">
                      <a:shade val="95000"/>
                      <a:satMod val="105000"/>
                      <a:alpha val="0"/>
                    </a:schemeClr>
                  </a:solidFill>
                </a:ln>
                <a:solidFill>
                  <a:schemeClr val="tx1">
                    <a:lumMod val="85000"/>
                    <a:lumOff val="15000"/>
                  </a:schemeClr>
                </a:solidFill>
                <a:latin typeface="+mn-ea"/>
              </a:rPr>
              <a:t>통신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8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Meta Ads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광고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endParaRPr lang="ko-KR" altLang="en-US" sz="900" dirty="0">
              <a:ln>
                <a:solidFill>
                  <a:schemeClr val="accent1">
                    <a:shade val="95000"/>
                    <a:satMod val="105000"/>
                    <a:alpha val="0"/>
                  </a:schemeClr>
                </a:solidFill>
              </a:ln>
              <a:solidFill>
                <a:schemeClr val="tx1">
                  <a:lumMod val="85000"/>
                  <a:lumOff val="15000"/>
                </a:schemeClr>
              </a:solidFill>
              <a:latin typeface="+mn-ea"/>
            </a:endParaRPr>
          </a:p>
          <a:p>
            <a:pPr>
              <a:lnSpc>
                <a:spcPct val="110000"/>
              </a:lnSpc>
              <a:spcBef>
                <a:spcPts val="1000"/>
              </a:spcBef>
              <a:spcAft>
                <a:spcPts val="300"/>
              </a:spcAft>
              <a:buClr>
                <a:schemeClr val="accent1"/>
              </a:buClr>
            </a:pPr>
            <a:r>
              <a:rPr lang="ko-KR" altLang="en-US" sz="1100" b="1" dirty="0">
                <a:ln>
                  <a:solidFill>
                    <a:schemeClr val="accent1">
                      <a:shade val="95000"/>
                      <a:satMod val="105000"/>
                      <a:alpha val="0"/>
                    </a:schemeClr>
                  </a:solidFill>
                </a:ln>
                <a:solidFill>
                  <a:schemeClr val="tx2"/>
                </a:solidFill>
                <a:latin typeface="+mn-ea"/>
              </a:rPr>
              <a:t>향후 전망</a:t>
            </a:r>
          </a:p>
          <a:p>
            <a:pPr marL="108000" indent="-108000">
              <a:lnSpc>
                <a:spcPct val="110000"/>
              </a:lnSpc>
              <a:spcAft>
                <a:spcPts val="300"/>
              </a:spcAft>
              <a:buClr>
                <a:srgbClr val="00338D"/>
              </a:buClr>
              <a:buFont typeface="Wingdings" panose="05000000000000000000" pitchFamily="2" charset="2"/>
              <a:buChar char="§"/>
            </a:pPr>
            <a:r>
              <a:rPr lang="ko-KR" altLang="en-US" sz="900" dirty="0">
                <a:ln>
                  <a:solidFill>
                    <a:schemeClr val="accent1">
                      <a:shade val="95000"/>
                      <a:satMod val="105000"/>
                      <a:alpha val="0"/>
                    </a:schemeClr>
                  </a:solidFill>
                </a:ln>
                <a:solidFill>
                  <a:schemeClr val="tx1">
                    <a:lumMod val="85000"/>
                    <a:lumOff val="15000"/>
                  </a:schemeClr>
                </a:solidFill>
                <a:latin typeface="+mn-ea"/>
              </a:rPr>
              <a:t>자사의 여러 온라인 소셜 네트워킹 서비스의 이용자 정보를 동의 없이 합치거나</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개인정보 기반의 맞춤형 광고 시행에 활용할 수 없음</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WhatsApp </a:t>
            </a:r>
            <a:r>
              <a:rPr lang="ko-KR" altLang="en-US" sz="900" dirty="0">
                <a:ln>
                  <a:solidFill>
                    <a:schemeClr val="accent1">
                      <a:shade val="95000"/>
                      <a:satMod val="105000"/>
                      <a:alpha val="0"/>
                    </a:schemeClr>
                  </a:solidFill>
                </a:ln>
                <a:solidFill>
                  <a:schemeClr val="tx1">
                    <a:lumMod val="85000"/>
                    <a:lumOff val="15000"/>
                  </a:schemeClr>
                </a:solidFill>
                <a:latin typeface="+mn-ea"/>
              </a:rPr>
              <a:t>등을 통해서 다른 메신저의 메시지를 확인할 수 있는 등 애플리케이션간 상호 운용성이 확대될 것으로 예상 </a:t>
            </a:r>
          </a:p>
        </p:txBody>
      </p:sp>
      <p:sp>
        <p:nvSpPr>
          <p:cNvPr id="9" name="직사각형 8">
            <a:extLst>
              <a:ext uri="{FF2B5EF4-FFF2-40B4-BE49-F238E27FC236}">
                <a16:creationId xmlns:a16="http://schemas.microsoft.com/office/drawing/2014/main" id="{6889DDD2-614C-2E90-4146-17B8FEEBDA3F}"/>
              </a:ext>
            </a:extLst>
          </p:cNvPr>
          <p:cNvSpPr/>
          <p:nvPr/>
        </p:nvSpPr>
        <p:spPr>
          <a:xfrm>
            <a:off x="6561018" y="2565400"/>
            <a:ext cx="2856032" cy="360000"/>
          </a:xfrm>
          <a:prstGeom prst="rect">
            <a:avLst/>
          </a:prstGeom>
          <a:solidFill>
            <a:schemeClr val="bg1">
              <a:lumMod val="6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288000" rtlCol="0" anchor="b"/>
          <a:lstStyle/>
          <a:p>
            <a:r>
              <a:rPr lang="en-US" altLang="ko-KR"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Microsoft</a:t>
            </a:r>
            <a:endParaRPr lang="ko-KR" altLang="en-US" sz="14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ED535624-B692-434F-35E5-BDE16295308D}"/>
              </a:ext>
            </a:extLst>
          </p:cNvPr>
          <p:cNvSpPr/>
          <p:nvPr/>
        </p:nvSpPr>
        <p:spPr>
          <a:xfrm>
            <a:off x="6561019" y="2925401"/>
            <a:ext cx="2856032" cy="291660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noAutofit/>
          </a:bodyPr>
          <a:lstStyle/>
          <a:p>
            <a:pPr>
              <a:lnSpc>
                <a:spcPct val="110000"/>
              </a:lnSpc>
              <a:spcAft>
                <a:spcPts val="300"/>
              </a:spcAft>
              <a:buClr>
                <a:schemeClr val="accent1"/>
              </a:buClr>
            </a:pPr>
            <a:r>
              <a:rPr lang="ko-KR" altLang="en-US" sz="1100" b="1" dirty="0">
                <a:ln>
                  <a:solidFill>
                    <a:schemeClr val="accent1">
                      <a:shade val="95000"/>
                      <a:satMod val="105000"/>
                      <a:alpha val="0"/>
                    </a:schemeClr>
                  </a:solidFill>
                </a:ln>
                <a:solidFill>
                  <a:schemeClr val="tx2"/>
                </a:solidFill>
                <a:latin typeface="+mn-ea"/>
              </a:rPr>
              <a:t>대상 서비스</a:t>
            </a:r>
            <a:endParaRPr lang="en-US" altLang="ko-KR" sz="1100" b="1" dirty="0">
              <a:ln>
                <a:solidFill>
                  <a:schemeClr val="accent1">
                    <a:shade val="95000"/>
                    <a:satMod val="105000"/>
                    <a:alpha val="0"/>
                  </a:schemeClr>
                </a:solidFill>
              </a:ln>
              <a:solidFill>
                <a:schemeClr val="tx2"/>
              </a:solidFill>
              <a:latin typeface="+mn-ea"/>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LinkedIn (</a:t>
            </a:r>
            <a:r>
              <a:rPr lang="ko-KR" altLang="en-US" sz="900" dirty="0">
                <a:ln>
                  <a:solidFill>
                    <a:schemeClr val="accent1">
                      <a:shade val="95000"/>
                      <a:satMod val="105000"/>
                      <a:alpha val="0"/>
                    </a:schemeClr>
                  </a:solidFill>
                </a:ln>
                <a:solidFill>
                  <a:schemeClr val="tx1">
                    <a:lumMod val="85000"/>
                    <a:lumOff val="15000"/>
                  </a:schemeClr>
                </a:solidFill>
                <a:latin typeface="+mn-ea"/>
              </a:rPr>
              <a:t>온라인 소셜 네트워킹 서비스</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6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Windows PC</a:t>
            </a:r>
            <a:r>
              <a:rPr lang="ko-KR" altLang="en-US" sz="900" dirty="0">
                <a:ln>
                  <a:solidFill>
                    <a:schemeClr val="accent1">
                      <a:shade val="95000"/>
                      <a:satMod val="105000"/>
                      <a:alpha val="0"/>
                    </a:schemeClr>
                  </a:solidFill>
                </a:ln>
                <a:solidFill>
                  <a:schemeClr val="tx1">
                    <a:lumMod val="85000"/>
                    <a:lumOff val="15000"/>
                  </a:schemeClr>
                </a:solidFill>
                <a:latin typeface="+mn-ea"/>
              </a:rPr>
              <a:t> </a:t>
            </a:r>
            <a:r>
              <a:rPr lang="en-US" altLang="ko-KR" sz="900" dirty="0">
                <a:ln>
                  <a:solidFill>
                    <a:schemeClr val="accent1">
                      <a:shade val="95000"/>
                      <a:satMod val="105000"/>
                      <a:alpha val="0"/>
                    </a:schemeClr>
                  </a:solidFill>
                </a:ln>
                <a:solidFill>
                  <a:schemeClr val="tx1">
                    <a:lumMod val="85000"/>
                    <a:lumOff val="15000"/>
                  </a:schemeClr>
                </a:solidFill>
                <a:latin typeface="+mn-ea"/>
              </a:rPr>
              <a:t>OS</a:t>
            </a:r>
            <a:r>
              <a:rPr lang="ko-KR" altLang="en-US" sz="900" dirty="0">
                <a:ln>
                  <a:solidFill>
                    <a:schemeClr val="accent1">
                      <a:shade val="95000"/>
                      <a:satMod val="105000"/>
                      <a:alpha val="0"/>
                    </a:schemeClr>
                  </a:solidFill>
                </a:ln>
                <a:solidFill>
                  <a:schemeClr val="tx1">
                    <a:lumMod val="85000"/>
                    <a:lumOff val="15000"/>
                  </a:schemeClr>
                </a:solidFill>
                <a:latin typeface="+mn-ea"/>
              </a:rPr>
              <a:t> </a:t>
            </a:r>
            <a:r>
              <a:rPr lang="en-US" altLang="ko-KR" sz="900" dirty="0">
                <a:ln>
                  <a:solidFill>
                    <a:schemeClr val="accent1">
                      <a:shade val="95000"/>
                      <a:satMod val="105000"/>
                      <a:alpha val="0"/>
                    </a:schemeClr>
                  </a:solidFill>
                </a:ln>
                <a:solidFill>
                  <a:schemeClr val="tx1">
                    <a:lumMod val="85000"/>
                    <a:lumOff val="15000"/>
                  </a:schemeClr>
                </a:solidFill>
                <a:latin typeface="+mn-ea"/>
              </a:rPr>
              <a:t>(</a:t>
            </a:r>
            <a:r>
              <a:rPr lang="ko-KR" altLang="en-US" sz="900" dirty="0">
                <a:ln>
                  <a:solidFill>
                    <a:schemeClr val="accent1">
                      <a:shade val="95000"/>
                      <a:satMod val="105000"/>
                      <a:alpha val="0"/>
                    </a:schemeClr>
                  </a:solidFill>
                </a:ln>
                <a:solidFill>
                  <a:schemeClr val="tx1">
                    <a:lumMod val="85000"/>
                    <a:lumOff val="15000"/>
                  </a:schemeClr>
                </a:solidFill>
                <a:latin typeface="+mn-ea"/>
              </a:rPr>
              <a:t>운영체제</a:t>
            </a:r>
            <a:r>
              <a:rPr lang="en-US" altLang="ko-KR" sz="900" dirty="0">
                <a:ln>
                  <a:solidFill>
                    <a:schemeClr val="accent1">
                      <a:shade val="95000"/>
                      <a:satMod val="105000"/>
                      <a:alpha val="0"/>
                    </a:schemeClr>
                  </a:solidFill>
                </a:ln>
                <a:solidFill>
                  <a:schemeClr val="tx1">
                    <a:lumMod val="85000"/>
                    <a:lumOff val="15000"/>
                  </a:schemeClr>
                </a:solidFill>
                <a:latin typeface="+mn-ea"/>
              </a:rPr>
              <a:t>)</a:t>
            </a:r>
          </a:p>
          <a:p>
            <a:pPr marL="108000" indent="-108000">
              <a:lnSpc>
                <a:spcPct val="110000"/>
              </a:lnSpc>
              <a:spcAft>
                <a:spcPts val="300"/>
              </a:spcAft>
              <a:buClr>
                <a:schemeClr val="accent1"/>
              </a:buClr>
              <a:buFont typeface="Wingdings" panose="05000000000000000000" pitchFamily="2" charset="2"/>
              <a:buChar char="§"/>
            </a:pPr>
            <a:endParaRPr lang="en-US" altLang="ko-KR" sz="950" dirty="0">
              <a:ln>
                <a:solidFill>
                  <a:schemeClr val="accent1">
                    <a:shade val="95000"/>
                    <a:satMod val="105000"/>
                    <a:alpha val="0"/>
                  </a:schemeClr>
                </a:solidFill>
              </a:ln>
              <a:solidFill>
                <a:schemeClr val="tx1">
                  <a:lumMod val="85000"/>
                  <a:lumOff val="15000"/>
                </a:schemeClr>
              </a:solidFill>
              <a:latin typeface="+mn-ea"/>
            </a:endParaRPr>
          </a:p>
          <a:p>
            <a:pPr marL="0" marR="0" lvl="0" indent="0" algn="l" defTabSz="914400" rtl="0" eaLnBrk="1" fontAlgn="auto" latinLnBrk="0" hangingPunct="1">
              <a:lnSpc>
                <a:spcPct val="110000"/>
              </a:lnSpc>
              <a:spcBef>
                <a:spcPts val="0"/>
              </a:spcBef>
              <a:spcAft>
                <a:spcPts val="300"/>
              </a:spcAft>
              <a:buClr>
                <a:srgbClr val="1E49E2"/>
              </a:buClr>
              <a:buSzTx/>
              <a:buFontTx/>
              <a:buNone/>
              <a:tabLst/>
              <a:defRPr/>
            </a:pPr>
            <a:r>
              <a:rPr kumimoji="0" lang="ko-KR" altLang="en-US" sz="1100" b="1" i="0" u="none" strike="noStrike" kern="1200" cap="none" spc="0" normalizeH="0" baseline="0" noProof="0" dirty="0">
                <a:ln>
                  <a:solidFill>
                    <a:srgbClr val="1E49E2">
                      <a:shade val="95000"/>
                      <a:satMod val="105000"/>
                      <a:alpha val="0"/>
                    </a:srgbClr>
                  </a:solidFill>
                </a:ln>
                <a:solidFill>
                  <a:srgbClr val="00338D"/>
                </a:solidFill>
                <a:effectLst/>
                <a:uLnTx/>
                <a:uFillTx/>
                <a:latin typeface="KoPub돋움체 Medium"/>
                <a:ea typeface="KoPub돋움체 Medium"/>
                <a:cs typeface="+mn-cs"/>
              </a:rPr>
              <a:t>향후 전망</a:t>
            </a:r>
            <a:endParaRPr kumimoji="0" lang="en-US" altLang="ko-KR" sz="1100" b="1" i="0" u="none" strike="noStrike" kern="1200" cap="none" spc="0" normalizeH="0" baseline="0" noProof="0" dirty="0">
              <a:ln>
                <a:solidFill>
                  <a:srgbClr val="1E49E2">
                    <a:shade val="95000"/>
                    <a:satMod val="105000"/>
                    <a:alpha val="0"/>
                  </a:srgbClr>
                </a:solidFill>
              </a:ln>
              <a:solidFill>
                <a:srgbClr val="00338D"/>
              </a:solidFill>
              <a:effectLst/>
              <a:uLnTx/>
              <a:uFillTx/>
              <a:latin typeface="KoPub돋움체 Medium"/>
              <a:ea typeface="KoPub돋움체 Medium"/>
              <a:cs typeface="+mn-cs"/>
            </a:endParaRPr>
          </a:p>
          <a:p>
            <a:pPr marL="108000" indent="-108000">
              <a:lnSpc>
                <a:spcPct val="110000"/>
              </a:lnSpc>
              <a:spcAft>
                <a:spcPts val="300"/>
              </a:spcAft>
              <a:buClr>
                <a:srgbClr val="00338D"/>
              </a:buClr>
              <a:buFont typeface="Wingdings" panose="05000000000000000000" pitchFamily="2" charset="2"/>
              <a:buChar char="§"/>
            </a:pPr>
            <a:r>
              <a:rPr lang="en-US" altLang="ko-KR" sz="900" dirty="0">
                <a:ln>
                  <a:solidFill>
                    <a:schemeClr val="accent1">
                      <a:shade val="95000"/>
                      <a:satMod val="105000"/>
                      <a:alpha val="0"/>
                    </a:schemeClr>
                  </a:solidFill>
                </a:ln>
                <a:solidFill>
                  <a:schemeClr val="tx1">
                    <a:lumMod val="85000"/>
                    <a:lumOff val="15000"/>
                  </a:schemeClr>
                </a:solidFill>
                <a:latin typeface="+mn-ea"/>
              </a:rPr>
              <a:t>Microsoft</a:t>
            </a:r>
            <a:r>
              <a:rPr lang="ko-KR" altLang="en-US" sz="900" dirty="0">
                <a:ln>
                  <a:solidFill>
                    <a:schemeClr val="accent1">
                      <a:shade val="95000"/>
                      <a:satMod val="105000"/>
                      <a:alpha val="0"/>
                    </a:schemeClr>
                  </a:solidFill>
                </a:ln>
                <a:solidFill>
                  <a:schemeClr val="tx1">
                    <a:lumMod val="85000"/>
                    <a:lumOff val="15000"/>
                  </a:schemeClr>
                </a:solidFill>
                <a:latin typeface="+mn-ea"/>
              </a:rPr>
              <a:t>의 웹 브라우저 </a:t>
            </a:r>
            <a:r>
              <a:rPr lang="en-US" altLang="ko-KR" sz="900" dirty="0">
                <a:ln>
                  <a:solidFill>
                    <a:schemeClr val="accent1">
                      <a:shade val="95000"/>
                      <a:satMod val="105000"/>
                      <a:alpha val="0"/>
                    </a:schemeClr>
                  </a:solidFill>
                </a:ln>
                <a:solidFill>
                  <a:schemeClr val="tx1">
                    <a:lumMod val="85000"/>
                    <a:lumOff val="15000"/>
                  </a:schemeClr>
                </a:solidFill>
                <a:latin typeface="+mn-ea"/>
              </a:rPr>
              <a:t>Bing</a:t>
            </a:r>
            <a:r>
              <a:rPr lang="ko-KR" altLang="en-US" sz="900" dirty="0">
                <a:ln>
                  <a:solidFill>
                    <a:schemeClr val="accent1">
                      <a:shade val="95000"/>
                      <a:satMod val="105000"/>
                      <a:alpha val="0"/>
                    </a:schemeClr>
                  </a:solidFill>
                </a:ln>
                <a:solidFill>
                  <a:schemeClr val="tx1">
                    <a:lumMod val="85000"/>
                    <a:lumOff val="15000"/>
                  </a:schemeClr>
                </a:solidFill>
                <a:latin typeface="+mn-ea"/>
              </a:rPr>
              <a:t>과 온라인 검색엔진  </a:t>
            </a:r>
            <a:r>
              <a:rPr lang="en-US" altLang="ko-KR" sz="900" dirty="0">
                <a:ln>
                  <a:solidFill>
                    <a:schemeClr val="accent1">
                      <a:shade val="95000"/>
                      <a:satMod val="105000"/>
                      <a:alpha val="0"/>
                    </a:schemeClr>
                  </a:solidFill>
                </a:ln>
                <a:solidFill>
                  <a:schemeClr val="tx1">
                    <a:lumMod val="85000"/>
                    <a:lumOff val="15000"/>
                  </a:schemeClr>
                </a:solidFill>
                <a:latin typeface="+mn-ea"/>
              </a:rPr>
              <a:t>Edge, </a:t>
            </a:r>
            <a:r>
              <a:rPr lang="ko-KR" altLang="en-US" sz="900">
                <a:ln>
                  <a:solidFill>
                    <a:schemeClr val="accent1">
                      <a:shade val="95000"/>
                      <a:satMod val="105000"/>
                      <a:alpha val="0"/>
                    </a:schemeClr>
                  </a:solidFill>
                </a:ln>
                <a:solidFill>
                  <a:schemeClr val="tx1">
                    <a:lumMod val="85000"/>
                    <a:lumOff val="15000"/>
                  </a:schemeClr>
                </a:solidFill>
                <a:latin typeface="+mn-ea"/>
              </a:rPr>
              <a:t>광고 서비스 </a:t>
            </a:r>
            <a:r>
              <a:rPr lang="en-US" altLang="ko-KR" sz="900" dirty="0">
                <a:ln>
                  <a:solidFill>
                    <a:schemeClr val="accent1">
                      <a:shade val="95000"/>
                      <a:satMod val="105000"/>
                      <a:alpha val="0"/>
                    </a:schemeClr>
                  </a:solidFill>
                </a:ln>
                <a:solidFill>
                  <a:schemeClr val="tx1">
                    <a:lumMod val="85000"/>
                    <a:lumOff val="15000"/>
                  </a:schemeClr>
                </a:solidFill>
                <a:latin typeface="+mn-ea"/>
              </a:rPr>
              <a:t>Microsoft Advertising</a:t>
            </a:r>
            <a:r>
              <a:rPr lang="ko-KR" altLang="en-US" sz="900" dirty="0">
                <a:ln>
                  <a:solidFill>
                    <a:schemeClr val="accent1">
                      <a:shade val="95000"/>
                      <a:satMod val="105000"/>
                      <a:alpha val="0"/>
                    </a:schemeClr>
                  </a:solidFill>
                </a:ln>
                <a:solidFill>
                  <a:schemeClr val="tx1">
                    <a:lumMod val="85000"/>
                    <a:lumOff val="15000"/>
                  </a:schemeClr>
                </a:solidFill>
                <a:latin typeface="+mn-ea"/>
              </a:rPr>
              <a:t>의 경우  이번 디지털시장법 규제 대상에는 포함되지 않았으나</a:t>
            </a:r>
            <a:r>
              <a:rPr lang="en-US" altLang="ko-KR" sz="900" dirty="0">
                <a:ln>
                  <a:solidFill>
                    <a:schemeClr val="accent1">
                      <a:shade val="95000"/>
                      <a:satMod val="105000"/>
                      <a:alpha val="0"/>
                    </a:schemeClr>
                  </a:solidFill>
                </a:ln>
                <a:solidFill>
                  <a:schemeClr val="tx1">
                    <a:lumMod val="85000"/>
                    <a:lumOff val="15000"/>
                  </a:schemeClr>
                </a:solidFill>
                <a:latin typeface="+mn-ea"/>
              </a:rPr>
              <a:t>, </a:t>
            </a:r>
            <a:r>
              <a:rPr lang="ko-KR" altLang="en-US" sz="900" dirty="0">
                <a:ln>
                  <a:solidFill>
                    <a:schemeClr val="accent1">
                      <a:shade val="95000"/>
                      <a:satMod val="105000"/>
                      <a:alpha val="0"/>
                    </a:schemeClr>
                  </a:solidFill>
                </a:ln>
                <a:solidFill>
                  <a:schemeClr val="tx1">
                    <a:lumMod val="85000"/>
                    <a:lumOff val="15000"/>
                  </a:schemeClr>
                </a:solidFill>
                <a:latin typeface="+mn-ea"/>
              </a:rPr>
              <a:t>관련하여 시장 조사가 이루어지고 있어 추후 규제 대상의 확대 가능성 또한 존재</a:t>
            </a:r>
            <a:endParaRPr lang="en-US" altLang="ko-KR" sz="900" dirty="0">
              <a:ln>
                <a:solidFill>
                  <a:schemeClr val="accent1">
                    <a:shade val="95000"/>
                    <a:satMod val="105000"/>
                    <a:alpha val="0"/>
                  </a:schemeClr>
                </a:solidFill>
              </a:ln>
              <a:solidFill>
                <a:schemeClr val="tx1">
                  <a:lumMod val="85000"/>
                  <a:lumOff val="15000"/>
                </a:schemeClr>
              </a:solidFill>
              <a:latin typeface="+mn-ea"/>
            </a:endParaRPr>
          </a:p>
          <a:p>
            <a:pPr marL="108000" indent="-108000">
              <a:lnSpc>
                <a:spcPct val="110000"/>
              </a:lnSpc>
              <a:spcAft>
                <a:spcPts val="300"/>
              </a:spcAft>
              <a:buClr>
                <a:schemeClr val="accent1"/>
              </a:buClr>
              <a:buFont typeface="Wingdings" panose="05000000000000000000" pitchFamily="2" charset="2"/>
              <a:buChar char="§"/>
            </a:pPr>
            <a:endParaRPr lang="en-US" altLang="ko-KR" sz="950" dirty="0">
              <a:ln>
                <a:solidFill>
                  <a:schemeClr val="accent1">
                    <a:shade val="95000"/>
                    <a:satMod val="105000"/>
                    <a:alpha val="0"/>
                  </a:schemeClr>
                </a:solidFill>
              </a:ln>
              <a:solidFill>
                <a:schemeClr val="tx1">
                  <a:lumMod val="85000"/>
                  <a:lumOff val="15000"/>
                </a:schemeClr>
              </a:solidFill>
              <a:latin typeface="+mn-ea"/>
            </a:endParaRPr>
          </a:p>
        </p:txBody>
      </p:sp>
      <p:sp>
        <p:nvSpPr>
          <p:cNvPr id="11" name="TextBox 10">
            <a:extLst>
              <a:ext uri="{FF2B5EF4-FFF2-40B4-BE49-F238E27FC236}">
                <a16:creationId xmlns:a16="http://schemas.microsoft.com/office/drawing/2014/main" id="{BE2D6E5E-4C46-B8A0-7467-2F3A8576AFFC}"/>
              </a:ext>
            </a:extLst>
          </p:cNvPr>
          <p:cNvSpPr txBox="1"/>
          <p:nvPr/>
        </p:nvSpPr>
        <p:spPr>
          <a:xfrm>
            <a:off x="573887" y="2549497"/>
            <a:ext cx="120226" cy="349776"/>
          </a:xfrm>
          <a:prstGeom prst="rect">
            <a:avLst/>
          </a:prstGeom>
          <a:noFill/>
        </p:spPr>
        <p:txBody>
          <a:bodyPr wrap="squar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4</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12" name="TextBox 11">
            <a:extLst>
              <a:ext uri="{FF2B5EF4-FFF2-40B4-BE49-F238E27FC236}">
                <a16:creationId xmlns:a16="http://schemas.microsoft.com/office/drawing/2014/main" id="{F6CBA381-EB08-4098-0196-B3DE8F1C2225}"/>
              </a:ext>
            </a:extLst>
          </p:cNvPr>
          <p:cNvSpPr txBox="1"/>
          <p:nvPr/>
        </p:nvSpPr>
        <p:spPr>
          <a:xfrm>
            <a:off x="3629752" y="2546673"/>
            <a:ext cx="115416" cy="349776"/>
          </a:xfrm>
          <a:prstGeom prst="rect">
            <a:avLst/>
          </a:prstGeom>
          <a:noFill/>
        </p:spPr>
        <p:txBody>
          <a:bodyPr wrap="non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5</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13" name="TextBox 12">
            <a:extLst>
              <a:ext uri="{FF2B5EF4-FFF2-40B4-BE49-F238E27FC236}">
                <a16:creationId xmlns:a16="http://schemas.microsoft.com/office/drawing/2014/main" id="{5CFA0F06-1C1B-42A0-6EB8-7E2FD0BBBA20}"/>
              </a:ext>
            </a:extLst>
          </p:cNvPr>
          <p:cNvSpPr txBox="1"/>
          <p:nvPr/>
        </p:nvSpPr>
        <p:spPr>
          <a:xfrm>
            <a:off x="6649179" y="2548943"/>
            <a:ext cx="118622" cy="349776"/>
          </a:xfrm>
          <a:prstGeom prst="rect">
            <a:avLst/>
          </a:prstGeom>
          <a:noFill/>
        </p:spPr>
        <p:txBody>
          <a:bodyPr wrap="none" lIns="0" tIns="0" rIns="0" bIns="0" rtlCol="0">
            <a:spAutoFit/>
          </a:bodyPr>
          <a:lstStyle/>
          <a:p>
            <a:pPr algn="ctr">
              <a:lnSpc>
                <a:spcPts val="3200"/>
              </a:lnSpc>
            </a:pPr>
            <a:r>
              <a:rPr lang="en-US" altLang="ko-KR"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6</a:t>
            </a:r>
            <a:endParaRPr lang="ko-KR" altLang="en-US" sz="2400" dirty="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cxnSp>
        <p:nvCxnSpPr>
          <p:cNvPr id="30" name="직선 연결선 29">
            <a:extLst>
              <a:ext uri="{FF2B5EF4-FFF2-40B4-BE49-F238E27FC236}">
                <a16:creationId xmlns:a16="http://schemas.microsoft.com/office/drawing/2014/main" id="{CCA87397-2804-6A47-0EFB-EBB5A29098AE}"/>
              </a:ext>
            </a:extLst>
          </p:cNvPr>
          <p:cNvCxnSpPr>
            <a:cxnSpLocks/>
          </p:cNvCxnSpPr>
          <p:nvPr/>
        </p:nvCxnSpPr>
        <p:spPr>
          <a:xfrm>
            <a:off x="580359" y="3505573"/>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32" name="텍스트 개체 틀 28">
            <a:extLst>
              <a:ext uri="{FF2B5EF4-FFF2-40B4-BE49-F238E27FC236}">
                <a16:creationId xmlns:a16="http://schemas.microsoft.com/office/drawing/2014/main" id="{02481F01-167F-F851-6D4A-9796608EEF4C}"/>
              </a:ext>
            </a:extLst>
          </p:cNvPr>
          <p:cNvSpPr txBox="1">
            <a:spLocks/>
          </p:cNvSpPr>
          <p:nvPr/>
        </p:nvSpPr>
        <p:spPr>
          <a:xfrm>
            <a:off x="488950" y="617249"/>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endParaRPr lang="ko-KR" altLang="en-US" dirty="0"/>
          </a:p>
        </p:txBody>
      </p:sp>
      <p:sp>
        <p:nvSpPr>
          <p:cNvPr id="33" name="TextBox 32">
            <a:extLst>
              <a:ext uri="{FF2B5EF4-FFF2-40B4-BE49-F238E27FC236}">
                <a16:creationId xmlns:a16="http://schemas.microsoft.com/office/drawing/2014/main" id="{2AB262CC-701A-9A19-5310-7E992B1BE6E6}"/>
              </a:ext>
            </a:extLst>
          </p:cNvPr>
          <p:cNvSpPr txBox="1"/>
          <p:nvPr/>
        </p:nvSpPr>
        <p:spPr>
          <a:xfrm>
            <a:off x="488950" y="5963423"/>
            <a:ext cx="4284000" cy="12311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50" b="0" i="0" u="none" strike="noStrike" cap="none" spc="0" normalizeH="0" baseline="0">
                <a:ln>
                  <a:solidFill>
                    <a:prstClr val="white">
                      <a:lumMod val="75000"/>
                      <a:alpha val="0"/>
                    </a:prstClr>
                  </a:solidFill>
                </a:ln>
                <a:solidFill>
                  <a:prstClr val="white">
                    <a:lumMod val="50000"/>
                  </a:prstClr>
                </a:solidFill>
                <a:effectLst/>
                <a:uLnTx/>
                <a:uFillTx/>
                <a:latin typeface="+mn-ea"/>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EU</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집행위원회</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34" name="그룹 33">
            <a:extLst>
              <a:ext uri="{FF2B5EF4-FFF2-40B4-BE49-F238E27FC236}">
                <a16:creationId xmlns:a16="http://schemas.microsoft.com/office/drawing/2014/main" id="{0E5ED0E8-EEBB-B834-7C33-5A40097E0EC6}"/>
              </a:ext>
            </a:extLst>
          </p:cNvPr>
          <p:cNvGrpSpPr/>
          <p:nvPr/>
        </p:nvGrpSpPr>
        <p:grpSpPr>
          <a:xfrm>
            <a:off x="489000" y="2176483"/>
            <a:ext cx="8928000" cy="276837"/>
            <a:chOff x="704850" y="2013298"/>
            <a:chExt cx="4140200" cy="276837"/>
          </a:xfrm>
        </p:grpSpPr>
        <p:cxnSp>
          <p:nvCxnSpPr>
            <p:cNvPr id="36" name="직선 연결선 35">
              <a:extLst>
                <a:ext uri="{FF2B5EF4-FFF2-40B4-BE49-F238E27FC236}">
                  <a16:creationId xmlns:a16="http://schemas.microsoft.com/office/drawing/2014/main" id="{184CF4E1-C15A-CB79-34D4-B5000506EE0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228A5E4E-5CFD-73E9-2F70-B8D0CBA93DF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8" name="직선 연결선 37">
            <a:extLst>
              <a:ext uri="{FF2B5EF4-FFF2-40B4-BE49-F238E27FC236}">
                <a16:creationId xmlns:a16="http://schemas.microsoft.com/office/drawing/2014/main" id="{AFDB81F9-6CF2-A468-51CF-E41615C1F093}"/>
              </a:ext>
            </a:extLst>
          </p:cNvPr>
          <p:cNvCxnSpPr>
            <a:cxnSpLocks/>
          </p:cNvCxnSpPr>
          <p:nvPr/>
        </p:nvCxnSpPr>
        <p:spPr>
          <a:xfrm>
            <a:off x="6653229" y="3696657"/>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2B78524-2D86-0196-3A8D-955D383356E6}"/>
              </a:ext>
            </a:extLst>
          </p:cNvPr>
          <p:cNvCxnSpPr>
            <a:cxnSpLocks/>
          </p:cNvCxnSpPr>
          <p:nvPr/>
        </p:nvCxnSpPr>
        <p:spPr>
          <a:xfrm>
            <a:off x="3633600" y="4426154"/>
            <a:ext cx="2638800" cy="0"/>
          </a:xfrm>
          <a:prstGeom prst="line">
            <a:avLst/>
          </a:prstGeom>
          <a:ln w="6350">
            <a:solidFill>
              <a:schemeClr val="bg1">
                <a:lumMod val="65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6" name="텍스트 개체 틀 15">
            <a:extLst>
              <a:ext uri="{FF2B5EF4-FFF2-40B4-BE49-F238E27FC236}">
                <a16:creationId xmlns:a16="http://schemas.microsoft.com/office/drawing/2014/main" id="{472A19EC-BFF0-275C-D594-38F2BAE68789}"/>
              </a:ext>
            </a:extLst>
          </p:cNvPr>
          <p:cNvSpPr>
            <a:spLocks noGrp="1"/>
          </p:cNvSpPr>
          <p:nvPr>
            <p:ph type="body" sz="quarter" idx="11"/>
          </p:nvPr>
        </p:nvSpPr>
        <p:spPr/>
        <p:txBody>
          <a:bodyPr/>
          <a:lstStyle/>
          <a:p>
            <a:r>
              <a:rPr lang="ko-KR" altLang="en-US" dirty="0"/>
              <a:t>기업별 디지털시장법 규제 대상 서비스 및 향후 전망</a:t>
            </a:r>
          </a:p>
        </p:txBody>
      </p:sp>
      <p:sp>
        <p:nvSpPr>
          <p:cNvPr id="19" name="TextBox 18">
            <a:extLst>
              <a:ext uri="{FF2B5EF4-FFF2-40B4-BE49-F238E27FC236}">
                <a16:creationId xmlns:a16="http://schemas.microsoft.com/office/drawing/2014/main" id="{5B3D8129-127B-B583-8DDE-5E861478C98F}"/>
              </a:ext>
            </a:extLst>
          </p:cNvPr>
          <p:cNvSpPr txBox="1"/>
          <p:nvPr/>
        </p:nvSpPr>
        <p:spPr>
          <a:xfrm>
            <a:off x="489000" y="2210039"/>
            <a:ext cx="339997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기업별 디지털시장법 규제 대상 서비스 및 향후 전망</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sp>
        <p:nvSpPr>
          <p:cNvPr id="17" name="텍스트 개체 틀 27">
            <a:extLst>
              <a:ext uri="{FF2B5EF4-FFF2-40B4-BE49-F238E27FC236}">
                <a16:creationId xmlns:a16="http://schemas.microsoft.com/office/drawing/2014/main" id="{118ABF8C-560E-68B6-E261-A914303C7BCA}"/>
              </a:ext>
            </a:extLst>
          </p:cNvPr>
          <p:cNvSpPr>
            <a:spLocks noGrp="1"/>
          </p:cNvSpPr>
          <p:nvPr>
            <p:ph type="body" sz="quarter" idx="10"/>
          </p:nvPr>
        </p:nvSpPr>
        <p:spPr>
          <a:xfrm>
            <a:off x="488949" y="333149"/>
            <a:ext cx="8928101" cy="184666"/>
          </a:xfrm>
        </p:spPr>
        <p:txBody>
          <a:bodyPr/>
          <a:lstStyle/>
          <a:p>
            <a:r>
              <a:rPr lang="en-US" altLang="ko-KR" noProof="0" dirty="0"/>
              <a:t>III. </a:t>
            </a:r>
            <a:r>
              <a:rPr lang="ko-KR" altLang="en-US" noProof="0" dirty="0"/>
              <a:t>디지털시장법 규제 대상 기업</a:t>
            </a:r>
          </a:p>
        </p:txBody>
      </p:sp>
      <p:pic>
        <p:nvPicPr>
          <p:cNvPr id="2" name="Picture 8">
            <a:extLst>
              <a:ext uri="{FF2B5EF4-FFF2-40B4-BE49-F238E27FC236}">
                <a16:creationId xmlns:a16="http://schemas.microsoft.com/office/drawing/2014/main" id="{120BE7D0-5F1F-BF6F-1FE4-D4937A356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425" y="2684941"/>
            <a:ext cx="624593" cy="126405"/>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descr="폰트, 그래픽, 그래픽 디자인, 텍스트이(가) 표시된 사진&#10;&#10;자동 생성된 설명">
            <a:extLst>
              <a:ext uri="{FF2B5EF4-FFF2-40B4-BE49-F238E27FC236}">
                <a16:creationId xmlns:a16="http://schemas.microsoft.com/office/drawing/2014/main" id="{3E4C843F-1478-8C07-25B3-64F2C86006CD}"/>
              </a:ext>
            </a:extLst>
          </p:cNvPr>
          <p:cNvPicPr>
            <a:picLocks noChangeAspect="1"/>
          </p:cNvPicPr>
          <p:nvPr/>
        </p:nvPicPr>
        <p:blipFill>
          <a:blip r:embed="rId3"/>
          <a:stretch>
            <a:fillRect/>
          </a:stretch>
        </p:blipFill>
        <p:spPr>
          <a:xfrm>
            <a:off x="2302903" y="2661592"/>
            <a:ext cx="934076" cy="161128"/>
          </a:xfrm>
          <a:prstGeom prst="rect">
            <a:avLst/>
          </a:prstGeom>
        </p:spPr>
      </p:pic>
      <p:pic>
        <p:nvPicPr>
          <p:cNvPr id="20" name="그래픽 19">
            <a:extLst>
              <a:ext uri="{FF2B5EF4-FFF2-40B4-BE49-F238E27FC236}">
                <a16:creationId xmlns:a16="http://schemas.microsoft.com/office/drawing/2014/main" id="{31442065-59BE-52E6-A652-7FE2A67F0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7424" y="2662294"/>
            <a:ext cx="829509" cy="176700"/>
          </a:xfrm>
          <a:prstGeom prst="rect">
            <a:avLst/>
          </a:prstGeom>
        </p:spPr>
      </p:pic>
    </p:spTree>
    <p:extLst>
      <p:ext uri="{BB962C8B-B14F-4D97-AF65-F5344CB8AC3E}">
        <p14:creationId xmlns:p14="http://schemas.microsoft.com/office/powerpoint/2010/main" val="13069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33435789"/>
              </p:ext>
            </p:extLst>
          </p:nvPr>
        </p:nvGraphicFramePr>
        <p:xfrm>
          <a:off x="1050977" y="2578879"/>
          <a:ext cx="5849657" cy="239014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디지털시장법 도입 배경</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rPr>
                        <a:t>디지털시장법 주요 내용</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chemeClr val="tx2"/>
                          </a:solidFill>
                          <a:latin typeface="+mn-lt"/>
                          <a:ea typeface="+mn-ea"/>
                          <a:cs typeface="+mn-cs"/>
                        </a:rPr>
                        <a:t>7</a:t>
                      </a:r>
                      <a:endParaRPr lang="en-GB" sz="1500" b="0" dirty="0">
                        <a:ln>
                          <a:solidFill>
                            <a:schemeClr val="accent1">
                              <a:alpha val="0"/>
                            </a:schemeClr>
                          </a:solidFill>
                        </a:ln>
                        <a:solidFill>
                          <a:schemeClr val="tx2"/>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 규제 대상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chemeClr val="bg1"/>
                          </a:solidFill>
                          <a:latin typeface="+mj-ea"/>
                          <a:ea typeface="+mj-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500" b="0" noProof="0" dirty="0">
                          <a:ln>
                            <a:solidFill>
                              <a:schemeClr val="accent1">
                                <a:alpha val="0"/>
                              </a:schemeClr>
                            </a:solidFill>
                          </a:ln>
                          <a:solidFill>
                            <a:schemeClr val="bg1"/>
                          </a:solidFill>
                          <a:latin typeface="+mj-ea"/>
                          <a:ea typeface="+mj-ea"/>
                          <a:cs typeface="+mn-cs"/>
                        </a:rPr>
                        <a:t>디지털시장법의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altLang="ko-KR" sz="1500" b="0" dirty="0">
                          <a:ln>
                            <a:solidFill>
                              <a:schemeClr val="accent1">
                                <a:alpha val="0"/>
                              </a:schemeClr>
                            </a:solidFill>
                          </a:ln>
                          <a:solidFill>
                            <a:schemeClr val="bg1"/>
                          </a:solidFill>
                          <a:latin typeface="+mj-ea"/>
                          <a:ea typeface="+mj-ea"/>
                          <a:cs typeface="+mn-cs"/>
                        </a:rPr>
                        <a:t>16</a:t>
                      </a:r>
                      <a:endParaRPr lang="en-GB" sz="1500" b="0" dirty="0">
                        <a:ln>
                          <a:solidFill>
                            <a:schemeClr val="accent1">
                              <a:alpha val="0"/>
                            </a:schemeClr>
                          </a:solidFill>
                        </a:ln>
                        <a:solidFill>
                          <a:schemeClr val="bg1"/>
                        </a:solidFill>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54883214"/>
                  </a:ext>
                </a:extLst>
              </a:tr>
            </a:tbl>
          </a:graphicData>
        </a:graphic>
      </p:graphicFrame>
    </p:spTree>
    <p:extLst>
      <p:ext uri="{BB962C8B-B14F-4D97-AF65-F5344CB8AC3E}">
        <p14:creationId xmlns:p14="http://schemas.microsoft.com/office/powerpoint/2010/main" val="2028726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막힌 원호 73">
            <a:extLst>
              <a:ext uri="{FF2B5EF4-FFF2-40B4-BE49-F238E27FC236}">
                <a16:creationId xmlns:a16="http://schemas.microsoft.com/office/drawing/2014/main" id="{6DF352D5-D438-8F0D-0928-6F15D357EEE6}"/>
              </a:ext>
            </a:extLst>
          </p:cNvPr>
          <p:cNvSpPr/>
          <p:nvPr/>
        </p:nvSpPr>
        <p:spPr>
          <a:xfrm rot="5400000">
            <a:off x="64411" y="2801419"/>
            <a:ext cx="2317842" cy="2317842"/>
          </a:xfrm>
          <a:prstGeom prst="blockArc">
            <a:avLst>
              <a:gd name="adj1" fmla="val 10800000"/>
              <a:gd name="adj2" fmla="val 0"/>
              <a:gd name="adj3" fmla="val 37508"/>
            </a:avLst>
          </a:prstGeom>
          <a:solidFill>
            <a:srgbClr val="C8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TextBox 31">
            <a:extLst>
              <a:ext uri="{FF2B5EF4-FFF2-40B4-BE49-F238E27FC236}">
                <a16:creationId xmlns:a16="http://schemas.microsoft.com/office/drawing/2014/main" id="{9BC106D9-9A30-4485-AE14-2A266784828D}"/>
              </a:ext>
            </a:extLst>
          </p:cNvPr>
          <p:cNvSpPr txBox="1"/>
          <p:nvPr/>
        </p:nvSpPr>
        <p:spPr>
          <a:xfrm>
            <a:off x="489050" y="5856269"/>
            <a:ext cx="8928000" cy="232165"/>
          </a:xfrm>
          <a:prstGeom prst="rect">
            <a:avLst/>
          </a:prstGeom>
          <a:noFill/>
          <a:ln>
            <a:noFill/>
          </a:ln>
        </p:spPr>
        <p:txBody>
          <a:bodyPr wrap="square" lIns="0" tIns="108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12" name="사각형: 둥근 위쪽 모서리 11">
            <a:extLst>
              <a:ext uri="{FF2B5EF4-FFF2-40B4-BE49-F238E27FC236}">
                <a16:creationId xmlns:a16="http://schemas.microsoft.com/office/drawing/2014/main" id="{27E60D53-DDD3-2D10-86BC-0EFFFF539CD3}"/>
              </a:ext>
            </a:extLst>
          </p:cNvPr>
          <p:cNvSpPr/>
          <p:nvPr/>
        </p:nvSpPr>
        <p:spPr>
          <a:xfrm rot="5400000">
            <a:off x="4731443" y="-172758"/>
            <a:ext cx="285445" cy="598016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noProof="0" dirty="0"/>
              <a:t>디지털시장법</a:t>
            </a:r>
            <a:r>
              <a:rPr lang="ko-KR" altLang="en-US" dirty="0"/>
              <a:t>의</a:t>
            </a:r>
            <a:r>
              <a:rPr lang="ko-KR" altLang="en-US" noProof="0" dirty="0"/>
              <a:t> 시사점</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599714"/>
            <a:ext cx="8928100" cy="322262"/>
          </a:xfrm>
        </p:spPr>
        <p:txBody>
          <a:bodyPr/>
          <a:lstStyle/>
          <a:p>
            <a:pPr lvl="0"/>
            <a:r>
              <a:rPr lang="ko-KR" altLang="en-US" dirty="0"/>
              <a:t>디지털시장법이 주는 시사점</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유럽연합의 디지털시장법</a:t>
            </a:r>
            <a:r>
              <a:rPr lang="en-US" altLang="ko-KR" dirty="0"/>
              <a:t> </a:t>
            </a:r>
            <a:r>
              <a:rPr lang="ko-KR" altLang="en-US" dirty="0"/>
              <a:t>도입과 같이 디지털 시장이 가지는 영향력이 확대됨에 따라 다양한 국가에서도 추가적으로 디지털 플랫폼에 대한 규제가 나올 수 있음</a:t>
            </a:r>
            <a:r>
              <a:rPr lang="en-US" altLang="ko-KR" dirty="0"/>
              <a:t>. </a:t>
            </a:r>
            <a:r>
              <a:rPr lang="ko-KR" altLang="en-US" dirty="0"/>
              <a:t>디지털 플랫폼 기업은 데이터의 효율적 관리 방안</a:t>
            </a:r>
            <a:r>
              <a:rPr lang="en-US" altLang="ko-KR" dirty="0"/>
              <a:t>, </a:t>
            </a:r>
            <a:r>
              <a:rPr lang="ko-KR" altLang="en-US" dirty="0"/>
              <a:t>신사업 분야의 경쟁력 확보 방안 마련 등 새로운 전략의 도입이 필요함</a:t>
            </a:r>
            <a:endParaRPr lang="en-US" altLang="ko-KR" dirty="0"/>
          </a:p>
        </p:txBody>
      </p:sp>
      <p:grpSp>
        <p:nvGrpSpPr>
          <p:cNvPr id="47" name="그룹 46">
            <a:extLst>
              <a:ext uri="{FF2B5EF4-FFF2-40B4-BE49-F238E27FC236}">
                <a16:creationId xmlns:a16="http://schemas.microsoft.com/office/drawing/2014/main" id="{41F7D59F-2726-44FA-A7FB-AB6FAAB603C4}"/>
              </a:ext>
            </a:extLst>
          </p:cNvPr>
          <p:cNvGrpSpPr/>
          <p:nvPr/>
        </p:nvGrpSpPr>
        <p:grpSpPr>
          <a:xfrm>
            <a:off x="488950" y="2178902"/>
            <a:ext cx="8928100" cy="276837"/>
            <a:chOff x="704850" y="2013298"/>
            <a:chExt cx="4140200" cy="276837"/>
          </a:xfrm>
        </p:grpSpPr>
        <p:sp>
          <p:nvSpPr>
            <p:cNvPr id="49" name="TextBox 48">
              <a:extLst>
                <a:ext uri="{FF2B5EF4-FFF2-40B4-BE49-F238E27FC236}">
                  <a16:creationId xmlns:a16="http://schemas.microsoft.com/office/drawing/2014/main" id="{5E02FD6D-5E55-451E-97D7-B49540F75BEA}"/>
                </a:ext>
              </a:extLst>
            </p:cNvPr>
            <p:cNvSpPr txBox="1"/>
            <p:nvPr/>
          </p:nvSpPr>
          <p:spPr>
            <a:xfrm>
              <a:off x="704850" y="2046854"/>
              <a:ext cx="3686479"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디지털시장법이 미칠 수 있는 주요 영향에 대한 시사점</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0" name="직선 연결선 49">
              <a:extLst>
                <a:ext uri="{FF2B5EF4-FFF2-40B4-BE49-F238E27FC236}">
                  <a16:creationId xmlns:a16="http://schemas.microsoft.com/office/drawing/2014/main" id="{BC7600FB-E6E3-4A31-AA05-06ED4378757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25D5628-9F5D-4F37-A5D4-64E72B25091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직사각형 9">
            <a:extLst>
              <a:ext uri="{FF2B5EF4-FFF2-40B4-BE49-F238E27FC236}">
                <a16:creationId xmlns:a16="http://schemas.microsoft.com/office/drawing/2014/main" id="{53170112-6E3A-8873-385C-3723F5F27120}"/>
              </a:ext>
            </a:extLst>
          </p:cNvPr>
          <p:cNvSpPr/>
          <p:nvPr/>
        </p:nvSpPr>
        <p:spPr>
          <a:xfrm>
            <a:off x="2221677" y="2690372"/>
            <a:ext cx="4517240" cy="261610"/>
          </a:xfrm>
          <a:prstGeom prst="rect">
            <a:avLst/>
          </a:prstGeom>
        </p:spPr>
        <p:txBody>
          <a:bodyPr wrap="none" lIns="180000">
            <a:spAutoFit/>
          </a:bodyPr>
          <a:lstStyle/>
          <a:p>
            <a:r>
              <a:rPr lang="ko-KR" altLang="en-US" sz="1100" kern="0" dirty="0">
                <a:gradFill>
                  <a:gsLst>
                    <a:gs pos="3000">
                      <a:srgbClr val="1E49E2"/>
                    </a:gs>
                    <a:gs pos="100000">
                      <a:srgbClr val="1E49E2"/>
                    </a:gs>
                  </a:gsLst>
                  <a:lin ang="5400000" scaled="1"/>
                </a:gradFill>
                <a:latin typeface="KoPub돋움체 Bold" panose="00000800000000000000" pitchFamily="2" charset="-127"/>
                <a:ea typeface="KoPub돋움체 Bold" panose="00000800000000000000" pitchFamily="2" charset="-127"/>
              </a:rPr>
              <a:t>게이트키퍼로서 취득한 데이터의 통제 범위 규정 및 효율적 관리 방안의 마련</a:t>
            </a:r>
          </a:p>
        </p:txBody>
      </p:sp>
      <p:sp>
        <p:nvSpPr>
          <p:cNvPr id="11" name="직사각형 10">
            <a:extLst>
              <a:ext uri="{FF2B5EF4-FFF2-40B4-BE49-F238E27FC236}">
                <a16:creationId xmlns:a16="http://schemas.microsoft.com/office/drawing/2014/main" id="{ED68AA1B-868A-1FAC-EE68-D2899B6C6BE6}"/>
              </a:ext>
            </a:extLst>
          </p:cNvPr>
          <p:cNvSpPr/>
          <p:nvPr/>
        </p:nvSpPr>
        <p:spPr>
          <a:xfrm>
            <a:off x="2405229" y="2987076"/>
            <a:ext cx="6655981" cy="569387"/>
          </a:xfrm>
          <a:prstGeom prst="rect">
            <a:avLst/>
          </a:prstGeom>
        </p:spPr>
        <p:txBody>
          <a:bodyPr wrap="square">
            <a:spAutoFit/>
          </a:bodyPr>
          <a:lstStyle/>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게이트키퍼로서 영위한 사업 분야에서 취득한 데이터는 자사의 타 사업 분야 등의 활용하는 것이 제한됨 </a:t>
            </a:r>
            <a:endParaRPr lang="en-US" altLang="ko-KR" sz="950" kern="0" dirty="0">
              <a:ln>
                <a:solidFill>
                  <a:srgbClr val="65B2FF">
                    <a:alpha val="0"/>
                  </a:srgbClr>
                </a:solidFill>
              </a:ln>
              <a:latin typeface="KoPub돋움체 Medium"/>
              <a:ea typeface="KoPub돋움체 Medium"/>
            </a:endParaRPr>
          </a:p>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디지털 플랫폼에서 취득하게 되는 다양한 종류의 데이터를 규제에 저촉되지 않도록 안정적으로 보관 및 운영하는 방안을 마련하고 플랫폼 기업의 타 사업 분야와의 시너지를 창출할 수 있는 방안을 새롭게 모색해야 함</a:t>
            </a:r>
            <a:endParaRPr lang="en-US" altLang="ko-KR" sz="950" kern="0" dirty="0">
              <a:ln>
                <a:solidFill>
                  <a:srgbClr val="65B2FF">
                    <a:alpha val="0"/>
                  </a:srgbClr>
                </a:solidFill>
              </a:ln>
              <a:latin typeface="KoPub돋움체 Medium"/>
              <a:ea typeface="KoPub돋움체 Medium"/>
            </a:endParaRPr>
          </a:p>
        </p:txBody>
      </p:sp>
      <p:sp>
        <p:nvSpPr>
          <p:cNvPr id="59" name="사각형: 둥근 위쪽 모서리 58">
            <a:extLst>
              <a:ext uri="{FF2B5EF4-FFF2-40B4-BE49-F238E27FC236}">
                <a16:creationId xmlns:a16="http://schemas.microsoft.com/office/drawing/2014/main" id="{DB464F7F-8392-FCC5-3808-6155C14B6956}"/>
              </a:ext>
            </a:extLst>
          </p:cNvPr>
          <p:cNvSpPr/>
          <p:nvPr/>
        </p:nvSpPr>
        <p:spPr>
          <a:xfrm rot="5400000">
            <a:off x="4940054" y="1042609"/>
            <a:ext cx="285445" cy="5562934"/>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0" name="직사각형 59">
            <a:extLst>
              <a:ext uri="{FF2B5EF4-FFF2-40B4-BE49-F238E27FC236}">
                <a16:creationId xmlns:a16="http://schemas.microsoft.com/office/drawing/2014/main" id="{87D54D60-0657-4E17-911D-6D5F6B5FC2B6}"/>
              </a:ext>
            </a:extLst>
          </p:cNvPr>
          <p:cNvSpPr/>
          <p:nvPr/>
        </p:nvSpPr>
        <p:spPr>
          <a:xfrm>
            <a:off x="2592123" y="3705077"/>
            <a:ext cx="5012567" cy="261610"/>
          </a:xfrm>
          <a:prstGeom prst="rect">
            <a:avLst/>
          </a:prstGeom>
        </p:spPr>
        <p:txBody>
          <a:bodyPr wrap="none" lIns="180000">
            <a:spAutoFit/>
          </a:bodyPr>
          <a:lstStyle/>
          <a:p>
            <a:r>
              <a:rPr lang="ko-KR" altLang="en-US" sz="1100" kern="0" dirty="0">
                <a:gradFill>
                  <a:gsLst>
                    <a:gs pos="3000">
                      <a:srgbClr val="1E49E2"/>
                    </a:gs>
                    <a:gs pos="100000">
                      <a:srgbClr val="1E49E2"/>
                    </a:gs>
                  </a:gsLst>
                  <a:lin ang="5400000" scaled="1"/>
                </a:gradFill>
                <a:latin typeface="KoPub돋움체 Bold" panose="00000800000000000000" pitchFamily="2" charset="-127"/>
                <a:ea typeface="KoPub돋움체 Bold" panose="00000800000000000000" pitchFamily="2" charset="-127"/>
              </a:rPr>
              <a:t>신사업 진출 시 타 사업자의 정당한 활동 저해 여부를 고려하여 경쟁력 확보 방안 모색</a:t>
            </a:r>
          </a:p>
        </p:txBody>
      </p:sp>
      <p:sp>
        <p:nvSpPr>
          <p:cNvPr id="61" name="직사각형 60">
            <a:extLst>
              <a:ext uri="{FF2B5EF4-FFF2-40B4-BE49-F238E27FC236}">
                <a16:creationId xmlns:a16="http://schemas.microsoft.com/office/drawing/2014/main" id="{C0B32567-11D7-1E79-7DB6-0E5B0202C613}"/>
              </a:ext>
            </a:extLst>
          </p:cNvPr>
          <p:cNvSpPr/>
          <p:nvPr/>
        </p:nvSpPr>
        <p:spPr>
          <a:xfrm>
            <a:off x="2405228" y="4001907"/>
            <a:ext cx="7038753" cy="715581"/>
          </a:xfrm>
          <a:prstGeom prst="rect">
            <a:avLst/>
          </a:prstGeom>
        </p:spPr>
        <p:txBody>
          <a:bodyPr wrap="square">
            <a:spAutoFit/>
          </a:bodyPr>
          <a:lstStyle/>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배타적 사업모델의 구현</a:t>
            </a:r>
            <a:r>
              <a:rPr lang="en-US" altLang="ko-KR" sz="950" kern="0" dirty="0">
                <a:ln>
                  <a:solidFill>
                    <a:srgbClr val="65B2FF">
                      <a:alpha val="0"/>
                    </a:srgbClr>
                  </a:solidFill>
                </a:ln>
                <a:latin typeface="KoPub돋움체 Medium"/>
                <a:ea typeface="KoPub돋움체 Medium"/>
              </a:rPr>
              <a:t>, </a:t>
            </a:r>
            <a:r>
              <a:rPr lang="ko-KR" altLang="en-US" sz="950" kern="0" dirty="0">
                <a:ln>
                  <a:solidFill>
                    <a:srgbClr val="65B2FF">
                      <a:alpha val="0"/>
                    </a:srgbClr>
                  </a:solidFill>
                </a:ln>
                <a:latin typeface="KoPub돋움체 Medium"/>
                <a:ea typeface="KoPub돋움체 Medium"/>
              </a:rPr>
              <a:t>자사 플랫폼에 특화된 연계 서비스 운영 등이 제약되는 규제가 빠르게 마련됨에 따라 자사의 서비스가 제공되는 분야에서도 다른 사업자가 플랫폼 내 동일한 수준의 환경에서 경쟁할 수 있도록 해야 함 </a:t>
            </a:r>
          </a:p>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플랫폼 사업자가 새로운 사업 분야로 확대하고자 할 때는 타 사업자의 진입이 본격화되기 전에</a:t>
            </a:r>
            <a:r>
              <a:rPr lang="en-US" altLang="ko-KR" sz="950" kern="0" dirty="0">
                <a:ln>
                  <a:solidFill>
                    <a:srgbClr val="65B2FF">
                      <a:alpha val="0"/>
                    </a:srgbClr>
                  </a:solidFill>
                </a:ln>
                <a:latin typeface="KoPub돋움체 Medium"/>
                <a:ea typeface="KoPub돋움체 Medium"/>
              </a:rPr>
              <a:t>, </a:t>
            </a:r>
            <a:r>
              <a:rPr lang="ko-KR" altLang="en-US" sz="950" kern="0" dirty="0">
                <a:ln>
                  <a:solidFill>
                    <a:srgbClr val="65B2FF">
                      <a:alpha val="0"/>
                    </a:srgbClr>
                  </a:solidFill>
                </a:ln>
                <a:latin typeface="KoPub돋움체 Medium"/>
                <a:ea typeface="KoPub돋움체 Medium"/>
              </a:rPr>
              <a:t>자사 플랫폼 비즈니스 간 원활한 연동성 등의 강점을 활용하여</a:t>
            </a:r>
            <a:r>
              <a:rPr lang="en-US" altLang="ko-KR" sz="950" kern="0" dirty="0">
                <a:ln>
                  <a:solidFill>
                    <a:srgbClr val="65B2FF">
                      <a:alpha val="0"/>
                    </a:srgbClr>
                  </a:solidFill>
                </a:ln>
                <a:latin typeface="KoPub돋움체 Medium"/>
                <a:ea typeface="KoPub돋움체 Medium"/>
              </a:rPr>
              <a:t>, </a:t>
            </a:r>
            <a:r>
              <a:rPr lang="ko-KR" altLang="en-US" sz="950" kern="0" dirty="0">
                <a:ln>
                  <a:solidFill>
                    <a:srgbClr val="65B2FF">
                      <a:alpha val="0"/>
                    </a:srgbClr>
                  </a:solidFill>
                </a:ln>
                <a:latin typeface="KoPub돋움체 Medium"/>
                <a:ea typeface="KoPub돋움체 Medium"/>
              </a:rPr>
              <a:t>자사의 신규 사업 분야를 빠르게 육성하고 우월적 지위를 확보하도록 하는 것이 중요함 </a:t>
            </a:r>
          </a:p>
        </p:txBody>
      </p:sp>
      <p:sp>
        <p:nvSpPr>
          <p:cNvPr id="63" name="사각형: 둥근 위쪽 모서리 62">
            <a:extLst>
              <a:ext uri="{FF2B5EF4-FFF2-40B4-BE49-F238E27FC236}">
                <a16:creationId xmlns:a16="http://schemas.microsoft.com/office/drawing/2014/main" id="{3D025825-A8B7-1470-8A92-6370862C6570}"/>
              </a:ext>
            </a:extLst>
          </p:cNvPr>
          <p:cNvSpPr/>
          <p:nvPr/>
        </p:nvSpPr>
        <p:spPr>
          <a:xfrm rot="5400000">
            <a:off x="4731441" y="2002931"/>
            <a:ext cx="285445" cy="5980159"/>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4" name="직사각형 63">
            <a:extLst>
              <a:ext uri="{FF2B5EF4-FFF2-40B4-BE49-F238E27FC236}">
                <a16:creationId xmlns:a16="http://schemas.microsoft.com/office/drawing/2014/main" id="{9E936396-0C81-D389-60C8-E68F707FDEE4}"/>
              </a:ext>
            </a:extLst>
          </p:cNvPr>
          <p:cNvSpPr/>
          <p:nvPr/>
        </p:nvSpPr>
        <p:spPr>
          <a:xfrm>
            <a:off x="2209644" y="4866061"/>
            <a:ext cx="3981837" cy="261610"/>
          </a:xfrm>
          <a:prstGeom prst="rect">
            <a:avLst/>
          </a:prstGeom>
        </p:spPr>
        <p:txBody>
          <a:bodyPr wrap="none" lIns="180000">
            <a:spAutoFit/>
          </a:bodyPr>
          <a:lstStyle/>
          <a:p>
            <a:r>
              <a:rPr lang="ko-KR" altLang="en-US" sz="1100" kern="0" dirty="0">
                <a:gradFill>
                  <a:gsLst>
                    <a:gs pos="3000">
                      <a:srgbClr val="1E49E2"/>
                    </a:gs>
                    <a:gs pos="100000">
                      <a:srgbClr val="1E49E2"/>
                    </a:gs>
                  </a:gsLst>
                  <a:lin ang="5400000" scaled="1"/>
                </a:gradFill>
                <a:latin typeface="KoPub돋움체 Bold" panose="00000800000000000000" pitchFamily="2" charset="-127"/>
                <a:ea typeface="KoPub돋움체 Bold" panose="00000800000000000000" pitchFamily="2" charset="-127"/>
              </a:rPr>
              <a:t>다국적 규제에 부합하는 서비스 제공을 위한 적합한 운영 방안 구축</a:t>
            </a:r>
          </a:p>
        </p:txBody>
      </p:sp>
      <p:sp>
        <p:nvSpPr>
          <p:cNvPr id="65" name="직사각형 64">
            <a:extLst>
              <a:ext uri="{FF2B5EF4-FFF2-40B4-BE49-F238E27FC236}">
                <a16:creationId xmlns:a16="http://schemas.microsoft.com/office/drawing/2014/main" id="{9F18830D-692E-B7C9-6818-7208989CA428}"/>
              </a:ext>
            </a:extLst>
          </p:cNvPr>
          <p:cNvSpPr/>
          <p:nvPr/>
        </p:nvSpPr>
        <p:spPr>
          <a:xfrm>
            <a:off x="2405228" y="5164465"/>
            <a:ext cx="7219507" cy="754053"/>
          </a:xfrm>
          <a:prstGeom prst="rect">
            <a:avLst/>
          </a:prstGeom>
        </p:spPr>
        <p:txBody>
          <a:bodyPr wrap="square">
            <a:spAutoFit/>
          </a:bodyPr>
          <a:lstStyle/>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플랫폼 기업의 서비스는 물리적인 접근 제약이 약한 디지털 환경의 특성상 개별 국가에서 요구되는 기준을 국적별로 분리해서 대응하기 어려움</a:t>
            </a:r>
          </a:p>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디지털시장법 등 특정 범위에 해당되는 기업에게 요구되는 법의 경우</a:t>
            </a:r>
            <a:r>
              <a:rPr lang="en-US" altLang="ko-KR" sz="950" kern="0" dirty="0">
                <a:ln>
                  <a:solidFill>
                    <a:srgbClr val="65B2FF">
                      <a:alpha val="0"/>
                    </a:srgbClr>
                  </a:solidFill>
                </a:ln>
                <a:latin typeface="KoPub돋움체 Medium"/>
                <a:ea typeface="KoPub돋움체 Medium"/>
              </a:rPr>
              <a:t>, </a:t>
            </a:r>
            <a:r>
              <a:rPr lang="ko-KR" altLang="en-US" sz="950" kern="0" dirty="0">
                <a:ln>
                  <a:solidFill>
                    <a:srgbClr val="65B2FF">
                      <a:alpha val="0"/>
                    </a:srgbClr>
                  </a:solidFill>
                </a:ln>
                <a:latin typeface="KoPub돋움체 Medium"/>
                <a:ea typeface="KoPub돋움체 Medium"/>
              </a:rPr>
              <a:t>자사의 사업모델이 해당 조건에 포함되는지 지속 파악하여 선제적 대응 방안을 준비해야 함  </a:t>
            </a:r>
          </a:p>
          <a:p>
            <a:pPr marL="279450" indent="-171450" fontAlgn="ctr" hangingPunct="0">
              <a:spcAft>
                <a:spcPts val="300"/>
              </a:spcAft>
              <a:buFont typeface="Arial" panose="020B0604020202020204" pitchFamily="34" charset="0"/>
              <a:buChar char="•"/>
              <a:defRPr/>
            </a:pPr>
            <a:r>
              <a:rPr lang="ko-KR" altLang="en-US" sz="950" kern="0" dirty="0">
                <a:ln>
                  <a:solidFill>
                    <a:srgbClr val="65B2FF">
                      <a:alpha val="0"/>
                    </a:srgbClr>
                  </a:solidFill>
                </a:ln>
                <a:latin typeface="KoPub돋움체 Medium"/>
                <a:ea typeface="KoPub돋움체 Medium"/>
              </a:rPr>
              <a:t>다국적 규제를 종합하여 대응하는 플랫폼 환경을 구축할 수 있는 액션플랜을 수립해야 함 </a:t>
            </a:r>
          </a:p>
        </p:txBody>
      </p:sp>
      <p:sp>
        <p:nvSpPr>
          <p:cNvPr id="71" name="타원 70">
            <a:extLst>
              <a:ext uri="{FF2B5EF4-FFF2-40B4-BE49-F238E27FC236}">
                <a16:creationId xmlns:a16="http://schemas.microsoft.com/office/drawing/2014/main" id="{44FE6466-4CB7-82F0-9F62-BDEC42F7878F}"/>
              </a:ext>
            </a:extLst>
          </p:cNvPr>
          <p:cNvSpPr/>
          <p:nvPr/>
        </p:nvSpPr>
        <p:spPr>
          <a:xfrm>
            <a:off x="497789" y="3251329"/>
            <a:ext cx="1408554" cy="1380828"/>
          </a:xfrm>
          <a:prstGeom prst="ellipse">
            <a:avLst/>
          </a:prstGeom>
          <a:solidFill>
            <a:schemeClr val="accent1"/>
          </a:solidFill>
          <a:ln w="101600">
            <a:solidFill>
              <a:schemeClr val="bg1">
                <a:lumMod val="95000"/>
              </a:schemeClr>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hangingPunct="0">
              <a:lnSpc>
                <a:spcPct val="110000"/>
              </a:lnSpc>
            </a:pPr>
            <a:r>
              <a:rPr lang="ko-KR" altLang="en-US" sz="1200" b="1" dirty="0">
                <a:ln>
                  <a:solidFill>
                    <a:schemeClr val="bg1">
                      <a:lumMod val="75000"/>
                      <a:alpha val="0"/>
                    </a:schemeClr>
                  </a:solidFill>
                </a:ln>
                <a:solidFill>
                  <a:schemeClr val="bg1"/>
                </a:solidFill>
                <a:latin typeface="+mn-ea"/>
              </a:rPr>
              <a:t>디지털시장법이 주는 시사점</a:t>
            </a:r>
          </a:p>
        </p:txBody>
      </p:sp>
      <p:sp>
        <p:nvSpPr>
          <p:cNvPr id="75" name="타원 74">
            <a:extLst>
              <a:ext uri="{FF2B5EF4-FFF2-40B4-BE49-F238E27FC236}">
                <a16:creationId xmlns:a16="http://schemas.microsoft.com/office/drawing/2014/main" id="{4E383946-11A3-45CB-9A12-D8065F01B0BD}"/>
              </a:ext>
            </a:extLst>
          </p:cNvPr>
          <p:cNvSpPr/>
          <p:nvPr/>
        </p:nvSpPr>
        <p:spPr>
          <a:xfrm>
            <a:off x="1617817" y="2579245"/>
            <a:ext cx="471685" cy="471685"/>
          </a:xfrm>
          <a:prstGeom prst="ellipse">
            <a:avLst/>
          </a:prstGeom>
          <a:solidFill>
            <a:srgbClr val="C8EDFF"/>
          </a:solidFill>
          <a:ln w="3175">
            <a:solidFill>
              <a:srgbClr val="9FDFFF"/>
            </a:solid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r>
              <a:rPr lang="en-US" altLang="ko-KR"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rPr>
              <a:t>1</a:t>
            </a:r>
            <a:endParaRPr lang="ko-KR" altLang="en-US"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endParaRPr>
          </a:p>
        </p:txBody>
      </p:sp>
      <p:sp>
        <p:nvSpPr>
          <p:cNvPr id="2" name="타원 1">
            <a:extLst>
              <a:ext uri="{FF2B5EF4-FFF2-40B4-BE49-F238E27FC236}">
                <a16:creationId xmlns:a16="http://schemas.microsoft.com/office/drawing/2014/main" id="{A10CA2BD-11D9-68BF-C4A0-36687D973282}"/>
              </a:ext>
            </a:extLst>
          </p:cNvPr>
          <p:cNvSpPr/>
          <p:nvPr/>
        </p:nvSpPr>
        <p:spPr>
          <a:xfrm>
            <a:off x="2120438" y="3583075"/>
            <a:ext cx="471685" cy="471685"/>
          </a:xfrm>
          <a:prstGeom prst="ellipse">
            <a:avLst/>
          </a:prstGeom>
          <a:solidFill>
            <a:srgbClr val="C8EDFF"/>
          </a:solidFill>
          <a:ln w="3175">
            <a:solidFill>
              <a:srgbClr val="9FDFFF"/>
            </a:solid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r>
              <a:rPr lang="en-US" altLang="ko-KR"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rPr>
              <a:t>2</a:t>
            </a:r>
            <a:endParaRPr lang="ko-KR" altLang="en-US"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endParaRPr>
          </a:p>
        </p:txBody>
      </p:sp>
      <p:sp>
        <p:nvSpPr>
          <p:cNvPr id="3" name="타원 2">
            <a:extLst>
              <a:ext uri="{FF2B5EF4-FFF2-40B4-BE49-F238E27FC236}">
                <a16:creationId xmlns:a16="http://schemas.microsoft.com/office/drawing/2014/main" id="{3007F76F-4E11-0EFD-A5BE-D599390A20F6}"/>
              </a:ext>
            </a:extLst>
          </p:cNvPr>
          <p:cNvSpPr/>
          <p:nvPr/>
        </p:nvSpPr>
        <p:spPr>
          <a:xfrm>
            <a:off x="1617817" y="4750061"/>
            <a:ext cx="471685" cy="471685"/>
          </a:xfrm>
          <a:prstGeom prst="ellipse">
            <a:avLst/>
          </a:prstGeom>
          <a:solidFill>
            <a:srgbClr val="C8EDFF"/>
          </a:solidFill>
          <a:ln w="3175">
            <a:solidFill>
              <a:srgbClr val="9FDFFF"/>
            </a:solid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r>
              <a:rPr lang="en-US" altLang="ko-KR"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rPr>
              <a:t>3</a:t>
            </a:r>
            <a:endParaRPr lang="ko-KR" altLang="en-US" sz="2400" dirty="0">
              <a:ln>
                <a:solidFill>
                  <a:schemeClr val="bg1">
                    <a:lumMod val="75000"/>
                    <a:alpha val="0"/>
                  </a:schemeClr>
                </a:solidFill>
              </a:ln>
              <a:solidFill>
                <a:srgbClr val="1E49E2"/>
              </a:solidFill>
              <a:latin typeface="KPMG Bold" panose="020B0803030202040204" pitchFamily="34" charset="0"/>
              <a:ea typeface="KoPub돋움체 Medium" panose="02020603020101020101" pitchFamily="18" charset="-127"/>
            </a:endParaRPr>
          </a:p>
        </p:txBody>
      </p:sp>
    </p:spTree>
    <p:extLst>
      <p:ext uri="{BB962C8B-B14F-4D97-AF65-F5344CB8AC3E}">
        <p14:creationId xmlns:p14="http://schemas.microsoft.com/office/powerpoint/2010/main" val="101168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3" name="표 2">
            <a:extLst>
              <a:ext uri="{FF2B5EF4-FFF2-40B4-BE49-F238E27FC236}">
                <a16:creationId xmlns:a16="http://schemas.microsoft.com/office/drawing/2014/main" id="{7A1E2E84-FDFE-FC5B-7858-03F36AF00854}"/>
              </a:ext>
            </a:extLst>
          </p:cNvPr>
          <p:cNvGraphicFramePr>
            <a:graphicFrameLocks noGrp="1" noChangeAspect="1"/>
          </p:cNvGraphicFramePr>
          <p:nvPr>
            <p:extLst>
              <p:ext uri="{D42A27DB-BD31-4B8C-83A1-F6EECF244321}">
                <p14:modId xmlns:p14="http://schemas.microsoft.com/office/powerpoint/2010/main" val="1969262570"/>
              </p:ext>
            </p:extLst>
          </p:nvPr>
        </p:nvGraphicFramePr>
        <p:xfrm>
          <a:off x="832336" y="1600272"/>
          <a:ext cx="7942548" cy="3251437"/>
        </p:xfrm>
        <a:graphic>
          <a:graphicData uri="http://schemas.openxmlformats.org/drawingml/2006/table">
            <a:tbl>
              <a:tblPr firstRow="1" bandRow="1"/>
              <a:tblGrid>
                <a:gridCol w="1985637">
                  <a:extLst>
                    <a:ext uri="{9D8B030D-6E8A-4147-A177-3AD203B41FA5}">
                      <a16:colId xmlns:a16="http://schemas.microsoft.com/office/drawing/2014/main" val="20000"/>
                    </a:ext>
                  </a:extLst>
                </a:gridCol>
                <a:gridCol w="1985637">
                  <a:extLst>
                    <a:ext uri="{9D8B030D-6E8A-4147-A177-3AD203B41FA5}">
                      <a16:colId xmlns:a16="http://schemas.microsoft.com/office/drawing/2014/main" val="20001"/>
                    </a:ext>
                  </a:extLst>
                </a:gridCol>
                <a:gridCol w="1985637">
                  <a:extLst>
                    <a:ext uri="{9D8B030D-6E8A-4147-A177-3AD203B41FA5}">
                      <a16:colId xmlns:a16="http://schemas.microsoft.com/office/drawing/2014/main" val="20002"/>
                    </a:ext>
                  </a:extLst>
                </a:gridCol>
                <a:gridCol w="1985637">
                  <a:extLst>
                    <a:ext uri="{9D8B030D-6E8A-4147-A177-3AD203B41FA5}">
                      <a16:colId xmlns:a16="http://schemas.microsoft.com/office/drawing/2014/main" val="20003"/>
                    </a:ext>
                  </a:extLst>
                </a:gridCol>
              </a:tblGrid>
              <a:tr h="332223">
                <a:tc gridSpan="4">
                  <a:txBody>
                    <a:bodyPr/>
                    <a:lstStyle>
                      <a:lvl1pPr marL="0">
                        <a:defRPr b="1">
                          <a:solidFill>
                            <a:schemeClr val="lt1"/>
                          </a:solidFill>
                          <a:latin typeface="Univers for KPMG"/>
                        </a:defRPr>
                      </a:lvl1pPr>
                      <a:lvl2pPr marL="403431">
                        <a:defRPr b="1">
                          <a:solidFill>
                            <a:schemeClr val="lt1"/>
                          </a:solidFill>
                          <a:latin typeface="Univers for KPMG"/>
                        </a:defRPr>
                      </a:lvl2pPr>
                      <a:lvl3pPr marL="806862">
                        <a:defRPr b="1">
                          <a:solidFill>
                            <a:schemeClr val="lt1"/>
                          </a:solidFill>
                          <a:latin typeface="Univers for KPMG"/>
                        </a:defRPr>
                      </a:lvl3pPr>
                      <a:lvl4pPr marL="1210293">
                        <a:defRPr b="1">
                          <a:solidFill>
                            <a:schemeClr val="lt1"/>
                          </a:solidFill>
                          <a:latin typeface="Univers for KPMG"/>
                        </a:defRPr>
                      </a:lvl4pPr>
                      <a:lvl5pPr marL="1613724">
                        <a:defRPr b="1">
                          <a:solidFill>
                            <a:schemeClr val="lt1"/>
                          </a:solidFill>
                          <a:latin typeface="Univers for KPMG"/>
                        </a:defRPr>
                      </a:lvl5pPr>
                      <a:lvl6pPr marL="2017154">
                        <a:defRPr b="1">
                          <a:solidFill>
                            <a:schemeClr val="lt1"/>
                          </a:solidFill>
                          <a:latin typeface="Univers for KPMG"/>
                        </a:defRPr>
                      </a:lvl6pPr>
                      <a:lvl7pPr marL="2420586">
                        <a:defRPr b="1">
                          <a:solidFill>
                            <a:schemeClr val="lt1"/>
                          </a:solidFill>
                          <a:latin typeface="Univers for KPMG"/>
                        </a:defRPr>
                      </a:lvl7pPr>
                      <a:lvl8pPr marL="2824017">
                        <a:defRPr b="1">
                          <a:solidFill>
                            <a:schemeClr val="lt1"/>
                          </a:solidFill>
                          <a:latin typeface="Univers for KPMG"/>
                        </a:defRPr>
                      </a:lvl8pPr>
                      <a:lvl9pPr marL="3227448">
                        <a:defRPr b="1">
                          <a:solidFill>
                            <a:schemeClr val="lt1"/>
                          </a:solidFill>
                          <a:latin typeface="Univers for KPMG"/>
                        </a:defRPr>
                      </a:lvl9pPr>
                    </a:lstStyle>
                    <a:p>
                      <a:pPr marL="0" marR="0" lvl="0" indent="0" algn="l" rtl="0" eaLnBrk="1" fontAlgn="auto" latinLnBrk="1" hangingPunct="1">
                        <a:lnSpc>
                          <a:spcPct val="100000"/>
                        </a:lnSpc>
                        <a:spcBef>
                          <a:spcPts val="0"/>
                        </a:spcBef>
                        <a:spcAft>
                          <a:spcPts val="0"/>
                        </a:spcAft>
                        <a:buClrTx/>
                        <a:buSzTx/>
                        <a:buFontTx/>
                        <a:buNone/>
                      </a:pPr>
                      <a:r>
                        <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전자정보통신반도체산업본부</a:t>
                      </a:r>
                      <a:r>
                        <a:rPr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 </a:t>
                      </a:r>
                      <a:endPar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790908">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염승훈 </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Industry Leader</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02-2112-0533</a:t>
                      </a: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syeom@kr.kpmg.com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전철희</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02-2112-0355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cjun@kr.kpmg.com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박성배</a:t>
                      </a:r>
                      <a:r>
                        <a:rPr lang="en-US" altLang="ko-KR" sz="900" b="1" spc="0" baseline="0" dirty="0">
                          <a:ln>
                            <a:solidFill>
                              <a:srgbClr val="00338D">
                                <a:alpha val="0"/>
                              </a:srgbClr>
                            </a:solidFill>
                          </a:ln>
                          <a:gradFill>
                            <a:gsLst>
                              <a:gs pos="0">
                                <a:srgbClr val="00338D"/>
                              </a:gs>
                              <a:gs pos="100000">
                                <a:srgbClr val="00338D"/>
                              </a:gs>
                            </a:gsLst>
                            <a:lin ang="5400000" scaled="1"/>
                          </a:gradFill>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02-2112-0304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sungbaepark@kr.kpmg.com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한상현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b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b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02-2112-0387</a:t>
                      </a: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sanghyunhan@kr.kpmg.com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8269">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민성진 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02-2112-0852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smin@kr.kpmg.com</a:t>
                      </a: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장현민</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02-2112-0546</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hyunminjang@kr.kpmg.com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정헌</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02-2112-0334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heonjung@kr.kpmg.com</a:t>
                      </a:r>
                      <a:endPar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노원</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02-2112-0313</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wroh@kr.kpmg.com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99478">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강인혜</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02-2112-0363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ikang@kr.kpmg.com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최이현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02-2112-0505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yeehyunchoi@kr.kpmg.com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안창범</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02-2112-0312</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cahn@kr.kpmg.com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차정환</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02-2112-7093</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jeonghwancha@kr.kpmg.com</a:t>
                      </a:r>
                    </a:p>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0559">
                <a:tc>
                  <a:txBody>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박창남</a:t>
                      </a:r>
                      <a:r>
                        <a:rPr kumimoji="0" lang="en-US" altLang="ko-KR"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02-2112-0655</a:t>
                      </a: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rgbClr val="1E49E2">
                                <a:alpha val="0"/>
                              </a:srgb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changnampark@kr.kpmg.com</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nSpc>
                          <a:spcPct val="100000"/>
                        </a:lnSpc>
                        <a:spcBef>
                          <a:spcPts val="100"/>
                        </a:spcBef>
                        <a:spcAft>
                          <a:spcPts val="0"/>
                        </a:spcAf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249786"/>
                  </a:ext>
                </a:extLst>
              </a:tr>
            </a:tbl>
          </a:graphicData>
        </a:graphic>
      </p:graphicFrame>
    </p:spTree>
    <p:extLst>
      <p:ext uri="{BB962C8B-B14F-4D97-AF65-F5344CB8AC3E}">
        <p14:creationId xmlns:p14="http://schemas.microsoft.com/office/powerpoint/2010/main" val="362631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extLst>
              <p:ext uri="{D42A27DB-BD31-4B8C-83A1-F6EECF244321}">
                <p14:modId xmlns:p14="http://schemas.microsoft.com/office/powerpoint/2010/main" val="2625194737"/>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이효정</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최창환</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류승희</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상무</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선임연구원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02-2112-6744</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02-2112-7438</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a:t>
                      </a:r>
                      <a:r>
                        <a:rPr lang="en-US" altLang="ko-KR" sz="1100" b="0" dirty="0">
                          <a:ln>
                            <a:solidFill>
                              <a:schemeClr val="bg1">
                                <a:lumMod val="75000"/>
                                <a:alpha val="0"/>
                              </a:schemeClr>
                            </a:solidFill>
                          </a:ln>
                          <a:solidFill>
                            <a:schemeClr val="bg1"/>
                          </a:solidFill>
                          <a:latin typeface="+mn-ea"/>
                          <a:ea typeface="+mn-ea"/>
                          <a:cs typeface="+mn-cs"/>
                        </a:rPr>
                        <a:t>7469</a:t>
                      </a: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hyojunglee@kr.kpmg.com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changhwanchoi@kr.kpmg.com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seungheeryu@kr.kpmg.com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65255742"/>
              </p:ext>
            </p:extLst>
          </p:nvPr>
        </p:nvGraphicFramePr>
        <p:xfrm>
          <a:off x="1050977" y="2578879"/>
          <a:ext cx="5849657" cy="239014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lang="en-GB" sz="1500" b="0" dirty="0">
                          <a:ln>
                            <a:solidFill>
                              <a:schemeClr val="accent1">
                                <a:alpha val="0"/>
                              </a:schemeClr>
                            </a:solidFill>
                          </a:ln>
                          <a:solidFill>
                            <a:schemeClr val="bg1"/>
                          </a:solidFill>
                          <a:latin typeface="+mj-ea"/>
                          <a:ea typeface="+mj-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bg1"/>
                          </a:solidFill>
                          <a:latin typeface="+mj-ea"/>
                          <a:ea typeface="+mj-ea"/>
                        </a:rPr>
                        <a:t>디지털시장법 도입 배경</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sz="1500" b="0" kern="1200" dirty="0">
                          <a:ln>
                            <a:solidFill>
                              <a:schemeClr val="accent1">
                                <a:alpha val="0"/>
                              </a:schemeClr>
                            </a:solidFill>
                          </a:ln>
                          <a:solidFill>
                            <a:schemeClr val="bg1"/>
                          </a:solidFill>
                          <a:latin typeface="+mn-lt"/>
                          <a:ea typeface="+mn-ea"/>
                          <a:cs typeface="+mn-cs"/>
                        </a:rPr>
                        <a:t>2</a:t>
                      </a:r>
                      <a:endParaRPr lang="en-GB" sz="1500" b="0" dirty="0">
                        <a:ln>
                          <a:solidFill>
                            <a:schemeClr val="accent1">
                              <a:alpha val="0"/>
                            </a:schemeClr>
                          </a:solidFill>
                        </a:ln>
                        <a:solidFill>
                          <a:schemeClr val="bg1"/>
                        </a:solidFill>
                        <a:latin typeface="+mn-lt"/>
                        <a:ea typeface="+mj-ea"/>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 주요 내용</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sz="1600" b="0" kern="1200" dirty="0">
                          <a:ln>
                            <a:solidFill>
                              <a:schemeClr val="accent1">
                                <a:alpha val="0"/>
                              </a:schemeClr>
                            </a:solidFill>
                          </a:ln>
                          <a:solidFill>
                            <a:srgbClr val="00338D"/>
                          </a:solidFill>
                          <a:latin typeface="+mn-lt"/>
                          <a:ea typeface="+mn-ea"/>
                          <a:cs typeface="+mn-cs"/>
                        </a:rPr>
                        <a:t>7</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 규제 대상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디지털시장법의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16</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bl>
          </a:graphicData>
        </a:graphic>
      </p:graphicFrame>
    </p:spTree>
    <p:extLst>
      <p:ext uri="{BB962C8B-B14F-4D97-AF65-F5344CB8AC3E}">
        <p14:creationId xmlns:p14="http://schemas.microsoft.com/office/powerpoint/2010/main" val="275778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디지털시장법 도입 배경</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lIns="0" tIns="0" rIns="0" bIns="0"/>
          <a:lstStyle/>
          <a:p>
            <a:r>
              <a:rPr lang="ko-KR" altLang="en-US" dirty="0"/>
              <a:t>디지털시장법</a:t>
            </a:r>
            <a:r>
              <a:rPr lang="en-US" altLang="ko-KR" dirty="0"/>
              <a:t>(Digital Markets Act)</a:t>
            </a:r>
            <a:r>
              <a:rPr lang="ko-KR" altLang="en-US" dirty="0"/>
              <a:t>은 대형 플랫폼 기업이 가지는 영향력이 확대되는 과정에서</a:t>
            </a:r>
            <a:r>
              <a:rPr lang="en-US" altLang="ko-KR" dirty="0"/>
              <a:t> </a:t>
            </a:r>
            <a:r>
              <a:rPr lang="ko-KR" altLang="en-US" dirty="0"/>
              <a:t>유럽 내에서 영위하는 국외 빅테크 플랫폼 기업이 가지는 지배적 사업자 지위에 제동을 걸기 위한 노력의 일환으로 도입됨</a:t>
            </a:r>
            <a:r>
              <a:rPr lang="en-US" altLang="ko-KR" dirty="0"/>
              <a:t>. EU</a:t>
            </a:r>
            <a:r>
              <a:rPr lang="ko-KR" altLang="en-US" dirty="0"/>
              <a:t>집행위원회는 </a:t>
            </a:r>
            <a:r>
              <a:rPr lang="en-US" altLang="ko-KR" dirty="0"/>
              <a:t>2013</a:t>
            </a:r>
            <a:r>
              <a:rPr lang="ko-KR" altLang="en-US" dirty="0"/>
              <a:t>년부터 플랫폼 기업에 대한 문제를 제기했으며</a:t>
            </a:r>
            <a:r>
              <a:rPr lang="en-US" altLang="ko-KR" dirty="0"/>
              <a:t>, 2020</a:t>
            </a:r>
            <a:r>
              <a:rPr lang="ko-KR" altLang="en-US" dirty="0"/>
              <a:t>년 디지털시장법</a:t>
            </a:r>
            <a:r>
              <a:rPr lang="en-US" altLang="ko-KR" dirty="0"/>
              <a:t>(</a:t>
            </a:r>
            <a:r>
              <a:rPr lang="ko-KR" altLang="en-US" dirty="0"/>
              <a:t>안</a:t>
            </a:r>
            <a:r>
              <a:rPr lang="en-US" altLang="ko-KR" dirty="0"/>
              <a:t>)</a:t>
            </a:r>
            <a:r>
              <a:rPr lang="ko-KR" altLang="en-US" dirty="0"/>
              <a:t>을 제출하여 </a:t>
            </a:r>
            <a:r>
              <a:rPr lang="en-US" altLang="ko-KR" dirty="0"/>
              <a:t>2022</a:t>
            </a:r>
            <a:r>
              <a:rPr lang="ko-KR" altLang="en-US" dirty="0"/>
              <a:t>년 </a:t>
            </a:r>
            <a:r>
              <a:rPr lang="en-US" altLang="ko-KR" dirty="0"/>
              <a:t>11</a:t>
            </a:r>
            <a:r>
              <a:rPr lang="ko-KR" altLang="en-US" dirty="0"/>
              <a:t>월 입법 완료됨</a:t>
            </a:r>
            <a:endParaRPr lang="en-US" altLang="ko-KR" dirty="0"/>
          </a:p>
        </p:txBody>
      </p:sp>
      <p:sp>
        <p:nvSpPr>
          <p:cNvPr id="25" name="텍스트 개체 틀 28">
            <a:extLst>
              <a:ext uri="{FF2B5EF4-FFF2-40B4-BE49-F238E27FC236}">
                <a16:creationId xmlns:a16="http://schemas.microsoft.com/office/drawing/2014/main" id="{7DF211C7-A3AE-4C6F-BA7D-44C2AE8EA4F7}"/>
              </a:ext>
            </a:extLst>
          </p:cNvPr>
          <p:cNvSpPr>
            <a:spLocks noGrp="1"/>
          </p:cNvSpPr>
          <p:nvPr>
            <p:ph type="body" sz="quarter" idx="11"/>
          </p:nvPr>
        </p:nvSpPr>
        <p:spPr>
          <a:xfrm>
            <a:off x="488950" y="617249"/>
            <a:ext cx="8928100" cy="322262"/>
          </a:xfrm>
        </p:spPr>
        <p:txBody>
          <a:bodyPr/>
          <a:lstStyle/>
          <a:p>
            <a:r>
              <a:rPr lang="en-US" altLang="ko-KR" dirty="0"/>
              <a:t>EU(</a:t>
            </a:r>
            <a:r>
              <a:rPr lang="ko-KR" altLang="en-US" dirty="0"/>
              <a:t>유럽연합</a:t>
            </a:r>
            <a:r>
              <a:rPr lang="en-US" altLang="ko-KR" dirty="0"/>
              <a:t>) ‘</a:t>
            </a:r>
            <a:r>
              <a:rPr lang="ko-KR" altLang="en-US" dirty="0"/>
              <a:t>디지털시장법</a:t>
            </a:r>
            <a:r>
              <a:rPr lang="en-US" altLang="ko-KR" dirty="0"/>
              <a:t>(DMA)’</a:t>
            </a:r>
            <a:r>
              <a:rPr lang="ko-KR" altLang="en-US" dirty="0"/>
              <a:t> 도입 배경 및 과정</a:t>
            </a:r>
          </a:p>
        </p:txBody>
      </p:sp>
      <p:grpSp>
        <p:nvGrpSpPr>
          <p:cNvPr id="2" name="그룹 1">
            <a:extLst>
              <a:ext uri="{FF2B5EF4-FFF2-40B4-BE49-F238E27FC236}">
                <a16:creationId xmlns:a16="http://schemas.microsoft.com/office/drawing/2014/main" id="{65FE0339-17C9-575E-AA8D-2E1BEE201FBE}"/>
              </a:ext>
            </a:extLst>
          </p:cNvPr>
          <p:cNvGrpSpPr/>
          <p:nvPr/>
        </p:nvGrpSpPr>
        <p:grpSpPr>
          <a:xfrm>
            <a:off x="480611" y="2176483"/>
            <a:ext cx="4293002" cy="276837"/>
            <a:chOff x="704850" y="2013298"/>
            <a:chExt cx="4140200" cy="276837"/>
          </a:xfrm>
        </p:grpSpPr>
        <p:sp>
          <p:nvSpPr>
            <p:cNvPr id="3" name="TextBox 2">
              <a:extLst>
                <a:ext uri="{FF2B5EF4-FFF2-40B4-BE49-F238E27FC236}">
                  <a16:creationId xmlns:a16="http://schemas.microsoft.com/office/drawing/2014/main" id="{DA8964CE-D713-CB02-24AF-236372B92FFE}"/>
                </a:ext>
              </a:extLst>
            </p:cNvPr>
            <p:cNvSpPr txBox="1"/>
            <p:nvPr/>
          </p:nvSpPr>
          <p:spPr>
            <a:xfrm>
              <a:off x="704850" y="2046854"/>
              <a:ext cx="196799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디지털시장법의 주요 도입 배경</a:t>
              </a:r>
            </a:p>
          </p:txBody>
        </p:sp>
        <p:cxnSp>
          <p:nvCxnSpPr>
            <p:cNvPr id="4" name="직선 연결선 3">
              <a:extLst>
                <a:ext uri="{FF2B5EF4-FFF2-40B4-BE49-F238E27FC236}">
                  <a16:creationId xmlns:a16="http://schemas.microsoft.com/office/drawing/2014/main" id="{1574F705-C2F2-886E-C423-D8C5A051BDA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72D5C6C8-0EEC-A426-6052-969D43859EB6}"/>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03DB96CC-D981-A351-A2D8-911F398A7D90}"/>
              </a:ext>
            </a:extLst>
          </p:cNvPr>
          <p:cNvGrpSpPr/>
          <p:nvPr/>
        </p:nvGrpSpPr>
        <p:grpSpPr>
          <a:xfrm>
            <a:off x="5132388" y="2176483"/>
            <a:ext cx="4284661" cy="276837"/>
            <a:chOff x="704850" y="2013298"/>
            <a:chExt cx="4140200" cy="276837"/>
          </a:xfrm>
        </p:grpSpPr>
        <p:sp>
          <p:nvSpPr>
            <p:cNvPr id="7" name="TextBox 6">
              <a:extLst>
                <a:ext uri="{FF2B5EF4-FFF2-40B4-BE49-F238E27FC236}">
                  <a16:creationId xmlns:a16="http://schemas.microsoft.com/office/drawing/2014/main" id="{138C5B96-076B-67D0-12E5-4210F95D2288}"/>
                </a:ext>
              </a:extLst>
            </p:cNvPr>
            <p:cNvSpPr txBox="1"/>
            <p:nvPr/>
          </p:nvSpPr>
          <p:spPr>
            <a:xfrm>
              <a:off x="704850" y="2046854"/>
              <a:ext cx="14901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디지털시장법 도입 과정</a:t>
              </a:r>
            </a:p>
          </p:txBody>
        </p:sp>
        <p:cxnSp>
          <p:nvCxnSpPr>
            <p:cNvPr id="8" name="직선 연결선 7">
              <a:extLst>
                <a:ext uri="{FF2B5EF4-FFF2-40B4-BE49-F238E27FC236}">
                  <a16:creationId xmlns:a16="http://schemas.microsoft.com/office/drawing/2014/main" id="{893C9427-2E1D-26C1-76C4-C4DCDFE7CF2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4AF0642-FE56-D2D2-4093-7A03A399CFF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DDB4097F-0CBA-1A4B-CCD6-AB6074F19623}"/>
              </a:ext>
            </a:extLst>
          </p:cNvPr>
          <p:cNvSpPr txBox="1"/>
          <p:nvPr/>
        </p:nvSpPr>
        <p:spPr>
          <a:xfrm>
            <a:off x="498346" y="5981558"/>
            <a:ext cx="4275267" cy="123111"/>
          </a:xfrm>
          <a:prstGeom prst="rect">
            <a:avLst/>
          </a:prstGeom>
          <a:noFill/>
        </p:spPr>
        <p:txBody>
          <a:bodyPr wrap="square" lIns="0" tIns="0" rIns="0" bIns="0" rtlCol="0">
            <a:spAutoFit/>
          </a:bodyPr>
          <a:lstStyle/>
          <a:p>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 name="TextBox 10">
            <a:extLst>
              <a:ext uri="{FF2B5EF4-FFF2-40B4-BE49-F238E27FC236}">
                <a16:creationId xmlns:a16="http://schemas.microsoft.com/office/drawing/2014/main" id="{E8086829-E107-5607-282C-B2A3BD795E83}"/>
              </a:ext>
            </a:extLst>
          </p:cNvPr>
          <p:cNvSpPr txBox="1"/>
          <p:nvPr/>
        </p:nvSpPr>
        <p:spPr>
          <a:xfrm>
            <a:off x="5154483" y="5981737"/>
            <a:ext cx="4275267" cy="123111"/>
          </a:xfrm>
          <a:prstGeom prst="rect">
            <a:avLst/>
          </a:prstGeom>
          <a:noFill/>
        </p:spPr>
        <p:txBody>
          <a:bodyPr wrap="square" lIns="0" tIns="0" rIns="0" bIns="0" rtlCol="0">
            <a:spAutoFit/>
          </a:bodyPr>
          <a:lstStyle/>
          <a:p>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lang="en-US" altLang="ko-KR" sz="800" dirty="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rPr>
              <a:t>KPMG</a:t>
            </a:r>
            <a:r>
              <a:rPr lang="ko-KR" altLang="en-US" sz="800" dirty="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rPr>
              <a:t> 경제연구원 재구성</a:t>
            </a:r>
            <a:endParaRPr lang="en-US" altLang="ko-KR" sz="800" dirty="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endParaRPr>
          </a:p>
        </p:txBody>
      </p:sp>
      <p:sp>
        <p:nvSpPr>
          <p:cNvPr id="12" name="오각형 22">
            <a:extLst>
              <a:ext uri="{FF2B5EF4-FFF2-40B4-BE49-F238E27FC236}">
                <a16:creationId xmlns:a16="http://schemas.microsoft.com/office/drawing/2014/main" id="{8607DC6F-6326-0DEC-6F6B-2A5387B73622}"/>
              </a:ext>
            </a:extLst>
          </p:cNvPr>
          <p:cNvSpPr/>
          <p:nvPr/>
        </p:nvSpPr>
        <p:spPr>
          <a:xfrm rot="5400000">
            <a:off x="4395246" y="3925344"/>
            <a:ext cx="3122107" cy="711200"/>
          </a:xfrm>
          <a:prstGeom prst="homePlate">
            <a:avLst>
              <a:gd name="adj" fmla="val 33929"/>
            </a:avLst>
          </a:prstGeom>
          <a:gradFill flip="none" rotWithShape="1">
            <a:gsLst>
              <a:gs pos="0">
                <a:schemeClr val="bg1"/>
              </a:gs>
              <a:gs pos="12000">
                <a:schemeClr val="bg1">
                  <a:lumMod val="85000"/>
                </a:schemeClr>
              </a:gs>
              <a:gs pos="51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4">
                  <a:lumMod val="40000"/>
                  <a:lumOff val="60000"/>
                </a:schemeClr>
              </a:solidFill>
            </a:endParaRPr>
          </a:p>
        </p:txBody>
      </p:sp>
      <p:sp>
        <p:nvSpPr>
          <p:cNvPr id="14" name="Rectangle 9">
            <a:extLst>
              <a:ext uri="{FF2B5EF4-FFF2-40B4-BE49-F238E27FC236}">
                <a16:creationId xmlns:a16="http://schemas.microsoft.com/office/drawing/2014/main" id="{455C8DAA-1EC5-BABC-AEA4-C5718B6068B5}"/>
              </a:ext>
            </a:extLst>
          </p:cNvPr>
          <p:cNvSpPr>
            <a:spLocks noChangeArrowheads="1"/>
          </p:cNvSpPr>
          <p:nvPr>
            <p:custDataLst>
              <p:tags r:id="rId1"/>
            </p:custDataLst>
          </p:nvPr>
        </p:nvSpPr>
        <p:spPr bwMode="blackWhite">
          <a:xfrm>
            <a:off x="5154483" y="3458029"/>
            <a:ext cx="1658152" cy="322552"/>
          </a:xfrm>
          <a:prstGeom prst="rect">
            <a:avLst/>
          </a:prstGeom>
          <a:solidFill>
            <a:srgbClr val="66D4F9"/>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rPr>
              <a:t>2020.12</a:t>
            </a:r>
          </a:p>
        </p:txBody>
      </p:sp>
      <p:sp useBgFill="1">
        <p:nvSpPr>
          <p:cNvPr id="15" name="TextBox 14">
            <a:extLst>
              <a:ext uri="{FF2B5EF4-FFF2-40B4-BE49-F238E27FC236}">
                <a16:creationId xmlns:a16="http://schemas.microsoft.com/office/drawing/2014/main" id="{A6416715-9C28-DDD7-7BC3-D9B2688BDA58}"/>
              </a:ext>
            </a:extLst>
          </p:cNvPr>
          <p:cNvSpPr txBox="1"/>
          <p:nvPr/>
        </p:nvSpPr>
        <p:spPr>
          <a:xfrm>
            <a:off x="6877180" y="3433184"/>
            <a:ext cx="2494717" cy="369332"/>
          </a:xfrm>
          <a:prstGeom prst="rect">
            <a:avLst/>
          </a:prstGeom>
          <a:ln w="6350">
            <a:noFill/>
          </a:ln>
        </p:spPr>
        <p:txBody>
          <a:bodyPr wrap="square" rtlCol="0">
            <a:spAutoFit/>
          </a:bodyPr>
          <a:lstStyle/>
          <a:p>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디지털시장법</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안</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 유럽의회 제출되어 본격적으로 디지털시장법 도입을 위한 논의 시작</a:t>
            </a:r>
          </a:p>
        </p:txBody>
      </p:sp>
      <p:sp useBgFill="1">
        <p:nvSpPr>
          <p:cNvPr id="17" name="TextBox 16">
            <a:extLst>
              <a:ext uri="{FF2B5EF4-FFF2-40B4-BE49-F238E27FC236}">
                <a16:creationId xmlns:a16="http://schemas.microsoft.com/office/drawing/2014/main" id="{EB570A66-FD15-4A9D-1AC6-12F5908EF719}"/>
              </a:ext>
            </a:extLst>
          </p:cNvPr>
          <p:cNvSpPr txBox="1"/>
          <p:nvPr/>
        </p:nvSpPr>
        <p:spPr>
          <a:xfrm>
            <a:off x="6877180" y="2984799"/>
            <a:ext cx="2494717" cy="369332"/>
          </a:xfrm>
          <a:prstGeom prst="rect">
            <a:avLst/>
          </a:prstGeom>
          <a:ln w="6350">
            <a:noFill/>
          </a:ln>
        </p:spPr>
        <p:txBody>
          <a:bodyPr wrap="square" rtlCol="0">
            <a:spAutoFit/>
          </a:bodyPr>
          <a:lstStyle/>
          <a:p>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디지털단일시장 저작권지침</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통한 플랫폼 기업의 저작권 비용 보상 규정 마련을 통한 제재 방안 마련</a:t>
            </a:r>
          </a:p>
        </p:txBody>
      </p:sp>
      <p:sp>
        <p:nvSpPr>
          <p:cNvPr id="18" name="Rectangle 9">
            <a:extLst>
              <a:ext uri="{FF2B5EF4-FFF2-40B4-BE49-F238E27FC236}">
                <a16:creationId xmlns:a16="http://schemas.microsoft.com/office/drawing/2014/main" id="{914E5110-119D-54C6-05AD-AA75B1B3EB7E}"/>
              </a:ext>
            </a:extLst>
          </p:cNvPr>
          <p:cNvSpPr>
            <a:spLocks noChangeArrowheads="1"/>
          </p:cNvSpPr>
          <p:nvPr>
            <p:custDataLst>
              <p:tags r:id="rId2"/>
            </p:custDataLst>
          </p:nvPr>
        </p:nvSpPr>
        <p:spPr bwMode="blackWhite">
          <a:xfrm>
            <a:off x="5154483" y="3021446"/>
            <a:ext cx="1658152" cy="299808"/>
          </a:xfrm>
          <a:prstGeom prst="rect">
            <a:avLst/>
          </a:prstGeom>
          <a:solidFill>
            <a:srgbClr val="93DBFF"/>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rPr>
              <a:t>2019</a:t>
            </a:r>
          </a:p>
        </p:txBody>
      </p:sp>
      <p:sp useBgFill="1">
        <p:nvSpPr>
          <p:cNvPr id="20" name="TextBox 19">
            <a:extLst>
              <a:ext uri="{FF2B5EF4-FFF2-40B4-BE49-F238E27FC236}">
                <a16:creationId xmlns:a16="http://schemas.microsoft.com/office/drawing/2014/main" id="{6617D5FC-52E4-E659-C86C-7F6EF58B3C92}"/>
              </a:ext>
            </a:extLst>
          </p:cNvPr>
          <p:cNvSpPr txBox="1"/>
          <p:nvPr/>
        </p:nvSpPr>
        <p:spPr>
          <a:xfrm>
            <a:off x="6890249" y="2521741"/>
            <a:ext cx="2546193" cy="369332"/>
          </a:xfrm>
          <a:prstGeom prst="rect">
            <a:avLst/>
          </a:prstGeom>
          <a:ln w="6350">
            <a:noFill/>
          </a:ln>
        </p:spPr>
        <p:txBody>
          <a:bodyPr wrap="square" rtlCol="0">
            <a:spAutoFit/>
          </a:bodyPr>
          <a:lstStyle/>
          <a:p>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EU</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집행위원회에서 애플의 역외탈세 의혹 관련 조사를 통하여 디지털 플랫폼 기업에 대한 문제 제기</a:t>
            </a:r>
          </a:p>
        </p:txBody>
      </p:sp>
      <p:sp>
        <p:nvSpPr>
          <p:cNvPr id="21" name="Rectangle 9">
            <a:extLst>
              <a:ext uri="{FF2B5EF4-FFF2-40B4-BE49-F238E27FC236}">
                <a16:creationId xmlns:a16="http://schemas.microsoft.com/office/drawing/2014/main" id="{A718A006-F57F-7570-BEE6-1A768617DEF5}"/>
              </a:ext>
            </a:extLst>
          </p:cNvPr>
          <p:cNvSpPr>
            <a:spLocks noChangeArrowheads="1"/>
          </p:cNvSpPr>
          <p:nvPr>
            <p:custDataLst>
              <p:tags r:id="rId3"/>
            </p:custDataLst>
          </p:nvPr>
        </p:nvSpPr>
        <p:spPr bwMode="blackWhite">
          <a:xfrm>
            <a:off x="5154483" y="2567563"/>
            <a:ext cx="1658152" cy="317108"/>
          </a:xfrm>
          <a:prstGeom prst="rect">
            <a:avLst/>
          </a:prstGeom>
          <a:solidFill>
            <a:srgbClr val="C8EDFF"/>
          </a:solidFill>
          <a:ln w="9525">
            <a:noFill/>
            <a:miter lim="800000"/>
            <a:headEnd/>
            <a:tailEnd/>
          </a:ln>
        </p:spPr>
        <p:txBody>
          <a:bodyPr lIns="45720" tIns="0" rIns="45720" bIns="0" anchor="ctr"/>
          <a:lstStyle/>
          <a:p>
            <a:pPr marL="0" lvl="2" algn="ctr">
              <a:spcAft>
                <a:spcPts val="500"/>
              </a:spcAft>
              <a:buClr>
                <a:schemeClr val="bg1"/>
              </a:buClr>
            </a:pPr>
            <a:r>
              <a:rPr lang="en-US" altLang="ko-KR" sz="105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rPr>
              <a:t>2013</a:t>
            </a:r>
            <a:r>
              <a:rPr lang="ko-KR" altLang="en-US" sz="105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rPr>
              <a:t> </a:t>
            </a:r>
            <a:endParaRPr lang="en-US" altLang="ko-KR" sz="105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endParaRPr>
          </a:p>
        </p:txBody>
      </p:sp>
      <p:sp useBgFill="1">
        <p:nvSpPr>
          <p:cNvPr id="23" name="TextBox 22">
            <a:extLst>
              <a:ext uri="{FF2B5EF4-FFF2-40B4-BE49-F238E27FC236}">
                <a16:creationId xmlns:a16="http://schemas.microsoft.com/office/drawing/2014/main" id="{854A2170-E8BB-29C6-FE4F-788E1C954B47}"/>
              </a:ext>
            </a:extLst>
          </p:cNvPr>
          <p:cNvSpPr txBox="1"/>
          <p:nvPr/>
        </p:nvSpPr>
        <p:spPr>
          <a:xfrm>
            <a:off x="6890249" y="3964589"/>
            <a:ext cx="2481648" cy="230832"/>
          </a:xfrm>
          <a:prstGeom prst="rect">
            <a:avLst/>
          </a:prstGeom>
          <a:ln w="6350">
            <a:noFill/>
          </a:ln>
        </p:spPr>
        <p:txBody>
          <a:bodyPr wrap="square" rtlCol="0">
            <a:spAutoFit/>
          </a:bodyPr>
          <a:lstStyle/>
          <a:p>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디지털시장법 입법 절차 완료</a:t>
            </a:r>
          </a:p>
        </p:txBody>
      </p:sp>
      <p:sp>
        <p:nvSpPr>
          <p:cNvPr id="24" name="Rectangle 9">
            <a:extLst>
              <a:ext uri="{FF2B5EF4-FFF2-40B4-BE49-F238E27FC236}">
                <a16:creationId xmlns:a16="http://schemas.microsoft.com/office/drawing/2014/main" id="{5EE13EB9-AE60-26C1-4B09-8DC23E6E65CD}"/>
              </a:ext>
            </a:extLst>
          </p:cNvPr>
          <p:cNvSpPr>
            <a:spLocks noChangeArrowheads="1"/>
          </p:cNvSpPr>
          <p:nvPr>
            <p:custDataLst>
              <p:tags r:id="rId4"/>
            </p:custDataLst>
          </p:nvPr>
        </p:nvSpPr>
        <p:spPr bwMode="blackWhite">
          <a:xfrm>
            <a:off x="5154483" y="3917356"/>
            <a:ext cx="1658152" cy="317108"/>
          </a:xfrm>
          <a:prstGeom prst="rect">
            <a:avLst/>
          </a:prstGeom>
          <a:solidFill>
            <a:srgbClr val="00B8F5"/>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rPr>
              <a:t>2022.11.01</a:t>
            </a:r>
          </a:p>
        </p:txBody>
      </p:sp>
      <p:sp useBgFill="1">
        <p:nvSpPr>
          <p:cNvPr id="27" name="TextBox 26">
            <a:extLst>
              <a:ext uri="{FF2B5EF4-FFF2-40B4-BE49-F238E27FC236}">
                <a16:creationId xmlns:a16="http://schemas.microsoft.com/office/drawing/2014/main" id="{CBC1D9C3-5A86-578D-78D7-5B87A7ED0238}"/>
              </a:ext>
            </a:extLst>
          </p:cNvPr>
          <p:cNvSpPr txBox="1"/>
          <p:nvPr/>
        </p:nvSpPr>
        <p:spPr>
          <a:xfrm>
            <a:off x="6890249" y="4405687"/>
            <a:ext cx="2494717" cy="230832"/>
          </a:xfrm>
          <a:prstGeom prst="rect">
            <a:avLst/>
          </a:prstGeom>
          <a:ln w="6350">
            <a:noFill/>
          </a:ln>
        </p:spPr>
        <p:txBody>
          <a:bodyPr wrap="square" rtlCol="0">
            <a:spAutoFit/>
          </a:bodyPr>
          <a:lstStyle/>
          <a:p>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디지털시장법 정식 시행</a:t>
            </a:r>
          </a:p>
        </p:txBody>
      </p:sp>
      <p:sp>
        <p:nvSpPr>
          <p:cNvPr id="29" name="Rectangle 9">
            <a:extLst>
              <a:ext uri="{FF2B5EF4-FFF2-40B4-BE49-F238E27FC236}">
                <a16:creationId xmlns:a16="http://schemas.microsoft.com/office/drawing/2014/main" id="{5474AF7D-E898-9FAA-0C02-383B57B0A22E}"/>
              </a:ext>
            </a:extLst>
          </p:cNvPr>
          <p:cNvSpPr>
            <a:spLocks noChangeArrowheads="1"/>
          </p:cNvSpPr>
          <p:nvPr>
            <p:custDataLst>
              <p:tags r:id="rId5"/>
            </p:custDataLst>
          </p:nvPr>
        </p:nvSpPr>
        <p:spPr bwMode="blackWhite">
          <a:xfrm>
            <a:off x="5154483" y="4371239"/>
            <a:ext cx="1658152" cy="317108"/>
          </a:xfrm>
          <a:prstGeom prst="rect">
            <a:avLst/>
          </a:prstGeom>
          <a:solidFill>
            <a:srgbClr val="1E49E2"/>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2023.05.02</a:t>
            </a:r>
          </a:p>
        </p:txBody>
      </p:sp>
      <p:sp useBgFill="1">
        <p:nvSpPr>
          <p:cNvPr id="39" name="TextBox 38">
            <a:extLst>
              <a:ext uri="{FF2B5EF4-FFF2-40B4-BE49-F238E27FC236}">
                <a16:creationId xmlns:a16="http://schemas.microsoft.com/office/drawing/2014/main" id="{A2191A5B-CE65-4CBE-451F-792C7D02369C}"/>
              </a:ext>
            </a:extLst>
          </p:cNvPr>
          <p:cNvSpPr txBox="1"/>
          <p:nvPr/>
        </p:nvSpPr>
        <p:spPr>
          <a:xfrm>
            <a:off x="6890249" y="4797910"/>
            <a:ext cx="2481648" cy="369332"/>
          </a:xfrm>
          <a:prstGeom prst="rect">
            <a:avLst/>
          </a:prstGeom>
          <a:ln w="6350">
            <a:noFill/>
          </a:ln>
        </p:spPr>
        <p:txBody>
          <a:bodyPr wrap="square" lIns="91440" tIns="45720" rIns="91440" bIns="45720" rtlCol="0" anchor="t">
            <a:spAutoFit/>
          </a:bodyPr>
          <a:lstStyle/>
          <a:p>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디지털시장법 대상 기업 선정 및 발표</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총 </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6</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개사</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 </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및</a:t>
            </a:r>
            <a:r>
              <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 </a:t>
            </a:r>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rPr>
              <a:t>요구조건에 대한 대응 위해 반년간 유예기간 제공</a:t>
            </a:r>
            <a:endParaRPr lang="en-US" altLang="ko-KR"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a:endParaRPr>
          </a:p>
        </p:txBody>
      </p:sp>
      <p:sp>
        <p:nvSpPr>
          <p:cNvPr id="40" name="Rectangle 9">
            <a:extLst>
              <a:ext uri="{FF2B5EF4-FFF2-40B4-BE49-F238E27FC236}">
                <a16:creationId xmlns:a16="http://schemas.microsoft.com/office/drawing/2014/main" id="{778B54EB-E41D-5966-199E-6FEEF3D5C890}"/>
              </a:ext>
            </a:extLst>
          </p:cNvPr>
          <p:cNvSpPr>
            <a:spLocks noChangeArrowheads="1"/>
          </p:cNvSpPr>
          <p:nvPr>
            <p:custDataLst>
              <p:tags r:id="rId6"/>
            </p:custDataLst>
          </p:nvPr>
        </p:nvSpPr>
        <p:spPr bwMode="blackWhite">
          <a:xfrm>
            <a:off x="5154483" y="4825122"/>
            <a:ext cx="1658152" cy="317108"/>
          </a:xfrm>
          <a:prstGeom prst="rect">
            <a:avLst/>
          </a:prstGeom>
          <a:solidFill>
            <a:srgbClr val="00338D"/>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2023.09.06</a:t>
            </a:r>
          </a:p>
        </p:txBody>
      </p:sp>
      <p:sp>
        <p:nvSpPr>
          <p:cNvPr id="42" name="Rectangle 9">
            <a:extLst>
              <a:ext uri="{FF2B5EF4-FFF2-40B4-BE49-F238E27FC236}">
                <a16:creationId xmlns:a16="http://schemas.microsoft.com/office/drawing/2014/main" id="{D835A151-4648-C5C9-DE1C-A88DC034B5A0}"/>
              </a:ext>
            </a:extLst>
          </p:cNvPr>
          <p:cNvSpPr>
            <a:spLocks noChangeArrowheads="1"/>
          </p:cNvSpPr>
          <p:nvPr>
            <p:custDataLst>
              <p:tags r:id="rId7"/>
            </p:custDataLst>
          </p:nvPr>
        </p:nvSpPr>
        <p:spPr bwMode="blackWhite">
          <a:xfrm>
            <a:off x="5154483" y="5279004"/>
            <a:ext cx="1658152" cy="317108"/>
          </a:xfrm>
          <a:prstGeom prst="rect">
            <a:avLst/>
          </a:prstGeom>
          <a:solidFill>
            <a:schemeClr val="accent3"/>
          </a:solidFill>
          <a:ln w="9525">
            <a:noFill/>
            <a:miter lim="800000"/>
            <a:headEnd/>
            <a:tailEnd/>
          </a:ln>
        </p:spPr>
        <p:txBody>
          <a:bodyPr lIns="45720" tIns="0" rIns="45720" bIns="0" anchor="ctr"/>
          <a:lstStyle/>
          <a:p>
            <a:pPr marL="0" lvl="2" algn="ctr">
              <a:spcAft>
                <a:spcPts val="500"/>
              </a:spcAft>
              <a:buClr>
                <a:schemeClr val="bg1"/>
              </a:buClr>
            </a:pPr>
            <a:r>
              <a:rPr lang="en-US" altLang="ko-KR" sz="1000" b="1" dirty="0">
                <a:ln>
                  <a:solidFill>
                    <a:schemeClr val="accent1">
                      <a:lumMod val="60000"/>
                      <a:lumOff val="40000"/>
                      <a:alpha val="0"/>
                    </a:scheme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2024.03</a:t>
            </a:r>
          </a:p>
        </p:txBody>
      </p:sp>
      <p:sp useBgFill="1">
        <p:nvSpPr>
          <p:cNvPr id="44" name="TextBox 43">
            <a:extLst>
              <a:ext uri="{FF2B5EF4-FFF2-40B4-BE49-F238E27FC236}">
                <a16:creationId xmlns:a16="http://schemas.microsoft.com/office/drawing/2014/main" id="{3C484C79-BE89-5A29-3CF3-F9828462C9F0}"/>
              </a:ext>
            </a:extLst>
          </p:cNvPr>
          <p:cNvSpPr txBox="1"/>
          <p:nvPr/>
        </p:nvSpPr>
        <p:spPr>
          <a:xfrm>
            <a:off x="6890249" y="5254781"/>
            <a:ext cx="2481648" cy="369332"/>
          </a:xfrm>
          <a:prstGeom prst="rect">
            <a:avLst/>
          </a:prstGeom>
          <a:ln w="6350">
            <a:noFill/>
          </a:ln>
        </p:spPr>
        <p:txBody>
          <a:bodyPr wrap="square" rtlCol="0">
            <a:spAutoFit/>
          </a:bodyPr>
          <a:lstStyle/>
          <a:p>
            <a:r>
              <a:rPr lang="ko-KR" altLang="en-US" sz="9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디지털시장법 대상 기업에 대한 규제를 공식적으로 시행할 예정</a:t>
            </a:r>
          </a:p>
        </p:txBody>
      </p:sp>
      <p:graphicFrame>
        <p:nvGraphicFramePr>
          <p:cNvPr id="45" name="표 44">
            <a:extLst>
              <a:ext uri="{FF2B5EF4-FFF2-40B4-BE49-F238E27FC236}">
                <a16:creationId xmlns:a16="http://schemas.microsoft.com/office/drawing/2014/main" id="{F83C4FF3-ED88-8EA7-4DAD-8D0F50D49E9C}"/>
              </a:ext>
            </a:extLst>
          </p:cNvPr>
          <p:cNvGraphicFramePr>
            <a:graphicFrameLocks noGrp="1"/>
          </p:cNvGraphicFramePr>
          <p:nvPr>
            <p:extLst>
              <p:ext uri="{D42A27DB-BD31-4B8C-83A1-F6EECF244321}">
                <p14:modId xmlns:p14="http://schemas.microsoft.com/office/powerpoint/2010/main" val="2750804190"/>
              </p:ext>
            </p:extLst>
          </p:nvPr>
        </p:nvGraphicFramePr>
        <p:xfrm>
          <a:off x="498346" y="2560510"/>
          <a:ext cx="4275267" cy="3281489"/>
        </p:xfrm>
        <a:graphic>
          <a:graphicData uri="http://schemas.openxmlformats.org/drawingml/2006/table">
            <a:tbl>
              <a:tblPr/>
              <a:tblGrid>
                <a:gridCol w="729793">
                  <a:extLst>
                    <a:ext uri="{9D8B030D-6E8A-4147-A177-3AD203B41FA5}">
                      <a16:colId xmlns:a16="http://schemas.microsoft.com/office/drawing/2014/main" val="254813774"/>
                    </a:ext>
                  </a:extLst>
                </a:gridCol>
                <a:gridCol w="3545474">
                  <a:extLst>
                    <a:ext uri="{9D8B030D-6E8A-4147-A177-3AD203B41FA5}">
                      <a16:colId xmlns:a16="http://schemas.microsoft.com/office/drawing/2014/main" val="737159794"/>
                    </a:ext>
                  </a:extLst>
                </a:gridCol>
              </a:tblGrid>
              <a:tr h="230586">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latinLnBrk="1"/>
                      <a:r>
                        <a:rPr lang="ko-KR" altLang="en-US" sz="1100" b="1" i="0" kern="1200"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n-cs"/>
                        </a:rPr>
                        <a:t>항목</a:t>
                      </a:r>
                    </a:p>
                  </a:txBody>
                  <a:tcPr marT="18000" marB="18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latinLnBrk="1"/>
                      <a:r>
                        <a:rPr lang="ko-KR" altLang="en-US" sz="1100" b="1" i="0" kern="1200" dirty="0">
                          <a:ln>
                            <a:solidFill>
                              <a:schemeClr val="accent1">
                                <a:lumMod val="60000"/>
                                <a:lumOff val="40000"/>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n-cs"/>
                        </a:rPr>
                        <a:t>내용</a:t>
                      </a:r>
                    </a:p>
                  </a:txBody>
                  <a:tcPr marT="18000" marB="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1642235"/>
                  </a:ext>
                </a:extLst>
              </a:tr>
              <a:tr h="1016968">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indent="0" algn="ctr" latinLnBrk="0">
                        <a:buFont typeface="Wingdings" panose="05000000000000000000" pitchFamily="2" charset="2"/>
                        <a:buNone/>
                      </a:pPr>
                      <a:r>
                        <a:rPr lang="ko-KR" altLang="en-US"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배경</a:t>
                      </a:r>
                      <a:endParaRPr lang="en-US" altLang="ko-KR"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171450" indent="-171450" latinLnBrk="0">
                        <a:spcAft>
                          <a:spcPts val="300"/>
                        </a:spcAft>
                        <a:buFontTx/>
                        <a:buChar cha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유럽 내에는 자체 대형 플랫폼 기업이 부재하며</a:t>
                      </a:r>
                      <a:r>
                        <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국외 빅테크 플랫폼 기업이 유럽연합 내에서 발생하는 데이터에 대한 높은 권한을 가지고 있음</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Aft>
                          <a:spcPts val="300"/>
                        </a:spcAft>
                        <a:buFontTx/>
                        <a:buChar cha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국외 빅테크 플랫폼 기업을 중심으로 디지털 시장에서의 사업 확장이 이루어지며 자체 디지털 기업 육성의 제약 요소로 자리하고 있다고 평가됨</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48092"/>
                  </a:ext>
                </a:extLst>
              </a:tr>
              <a:tr h="507451">
                <a:tc>
                  <a:txBody>
                    <a:bodyPr/>
                    <a:lstStyle/>
                    <a:p>
                      <a:pPr marL="0" indent="0" algn="ctr" latinLnBrk="0">
                        <a:buFont typeface="Wingdings" panose="05000000000000000000" pitchFamily="2" charset="2"/>
                        <a:buNone/>
                      </a:pPr>
                      <a:r>
                        <a:rPr lang="ko-KR" altLang="en-US"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대상</a:t>
                      </a:r>
                      <a:endParaRPr lang="en-US" altLang="ko-KR"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defTabSz="914400" eaLnBrk="1" fontAlgn="auto" latinLnBrk="0" hangingPunct="1">
                        <a:lnSpc>
                          <a:spcPct val="100000"/>
                        </a:lnSpc>
                        <a:spcBef>
                          <a:spcPts val="0"/>
                        </a:spcBef>
                        <a:spcAft>
                          <a:spcPts val="300"/>
                        </a:spcAft>
                        <a:buClrTx/>
                        <a:buSzTx/>
                        <a:buFontTx/>
                        <a:buChar char="-"/>
                        <a:tabLst/>
                        <a:defRP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디지털화된 플랫폼 서비스를 운영하는 기업으로 시장 지배적 사업자 지위를 가지고 있다고 평가되는 기업을 대상으로 규제함</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5088977"/>
                  </a:ext>
                </a:extLst>
              </a:tr>
              <a:tr h="1526484">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indent="0" algn="ctr" latinLnBrk="0">
                        <a:buFont typeface="Wingdings" panose="05000000000000000000" pitchFamily="2" charset="2"/>
                        <a:buNone/>
                      </a:pPr>
                      <a:r>
                        <a:rPr lang="ko-KR" altLang="en-US"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주요 목적</a:t>
                      </a:r>
                      <a:endParaRPr lang="en-US" altLang="ko-KR" sz="1100" b="1"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171450" indent="-171450" latinLnBrk="0">
                        <a:spcAft>
                          <a:spcPts val="300"/>
                        </a:spcAft>
                        <a:buFontTx/>
                        <a:buChar cha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플랫폼 시장은 이용자의 유입이 확대됨에 따라 가치가 증가하는 네트워크 효과</a:t>
                      </a:r>
                      <a:r>
                        <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(Network effect)</a:t>
                      </a: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와 지배적 규모의 플랫폼을 통하여 다양한 분야로 연계되어 확장되는 특성을 가지고 있음</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Aft>
                          <a:spcPts val="300"/>
                        </a:spcAft>
                        <a:buFontTx/>
                        <a:buChar cha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대형 플랫폼 기업이 유럽의 디지털 시장에서 가지는 영향력이 확대되는 경향이 있음</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p>
                      <a:pPr marL="171450" indent="-171450" latinLnBrk="0">
                        <a:spcAft>
                          <a:spcPts val="300"/>
                        </a:spcAft>
                        <a:buFontTx/>
                        <a:buChar char="-"/>
                      </a:pP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시장 지배력을 가진 대형 플랫폼이 과다한 영향력을 행사하는 것을 방지하기 위해 </a:t>
                      </a:r>
                      <a:r>
                        <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EU</a:t>
                      </a:r>
                      <a:r>
                        <a:rPr lang="ko-KR" altLang="en-US"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집행위원회를 중심으로 디지털시장법 도입의 목적의식을 가짐</a:t>
                      </a:r>
                      <a:endParaRPr lang="en-US" altLang="ko-KR" sz="1000" b="0" i="0" kern="1200" dirty="0">
                        <a:ln>
                          <a:solidFill>
                            <a:schemeClr val="accent1">
                              <a:lumMod val="60000"/>
                              <a:lumOff val="40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721576"/>
                  </a:ext>
                </a:extLst>
              </a:tr>
            </a:tbl>
          </a:graphicData>
        </a:graphic>
      </p:graphicFrame>
    </p:spTree>
    <p:extLst>
      <p:ext uri="{BB962C8B-B14F-4D97-AF65-F5344CB8AC3E}">
        <p14:creationId xmlns:p14="http://schemas.microsoft.com/office/powerpoint/2010/main" val="427441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그림 478" descr="지구, 세계, 지도이(가) 표시된 사진&#10;&#10;자동 생성된 설명">
            <a:extLst>
              <a:ext uri="{FF2B5EF4-FFF2-40B4-BE49-F238E27FC236}">
                <a16:creationId xmlns:a16="http://schemas.microsoft.com/office/drawing/2014/main" id="{4BF8B516-EB57-B736-1413-194C0FFF97D8}"/>
              </a:ext>
            </a:extLst>
          </p:cNvPr>
          <p:cNvPicPr>
            <a:picLocks noChangeAspect="1"/>
          </p:cNvPicPr>
          <p:nvPr/>
        </p:nvPicPr>
        <p:blipFill>
          <a:blip r:embed="rId2"/>
          <a:stretch>
            <a:fillRect/>
          </a:stretch>
        </p:blipFill>
        <p:spPr>
          <a:xfrm>
            <a:off x="1169797" y="2773580"/>
            <a:ext cx="7566407" cy="3783432"/>
          </a:xfrm>
          <a:prstGeom prst="rect">
            <a:avLst/>
          </a:prstGeom>
        </p:spPr>
      </p:pic>
      <p:grpSp>
        <p:nvGrpSpPr>
          <p:cNvPr id="43" name="그룹 42">
            <a:extLst>
              <a:ext uri="{FF2B5EF4-FFF2-40B4-BE49-F238E27FC236}">
                <a16:creationId xmlns:a16="http://schemas.microsoft.com/office/drawing/2014/main" id="{578FA8BB-C5C8-37A7-7670-923CFAFDBD9E}"/>
              </a:ext>
            </a:extLst>
          </p:cNvPr>
          <p:cNvGrpSpPr/>
          <p:nvPr/>
        </p:nvGrpSpPr>
        <p:grpSpPr>
          <a:xfrm>
            <a:off x="2015957" y="3366086"/>
            <a:ext cx="5621453" cy="1164379"/>
            <a:chOff x="2015957" y="3119341"/>
            <a:chExt cx="5621453" cy="1164379"/>
          </a:xfrm>
        </p:grpSpPr>
        <p:pic>
          <p:nvPicPr>
            <p:cNvPr id="18" name="Image 152" descr="Abkhazia.png">
              <a:extLst>
                <a:ext uri="{FF2B5EF4-FFF2-40B4-BE49-F238E27FC236}">
                  <a16:creationId xmlns:a16="http://schemas.microsoft.com/office/drawing/2014/main" id="{163538EC-6914-6F75-2056-D43E48BA88D7}"/>
                </a:ext>
              </a:extLst>
            </p:cNvPr>
            <p:cNvPicPr>
              <a:picLocks noChangeAspect="1"/>
            </p:cNvPicPr>
            <p:nvPr/>
          </p:nvPicPr>
          <p:blipFill>
            <a:blip r:embed="rId3" cstate="print"/>
            <a:srcRect l="2575" t="7155" r="2697" b="5398"/>
            <a:stretch>
              <a:fillRect/>
            </a:stretch>
          </p:blipFill>
          <p:spPr>
            <a:xfrm>
              <a:off x="7258772" y="4042816"/>
              <a:ext cx="378638" cy="233152"/>
            </a:xfrm>
            <a:prstGeom prst="rect">
              <a:avLst/>
            </a:prstGeom>
            <a:ln>
              <a:solidFill>
                <a:schemeClr val="bg1">
                  <a:lumMod val="85000"/>
                </a:schemeClr>
              </a:solidFill>
            </a:ln>
          </p:spPr>
        </p:pic>
        <p:pic>
          <p:nvPicPr>
            <p:cNvPr id="34" name="그림 33" descr="국기, 미국 국기, 국기의 날(미국)이(가) 표시된 사진&#10;&#10;자동 생성된 설명">
              <a:extLst>
                <a:ext uri="{FF2B5EF4-FFF2-40B4-BE49-F238E27FC236}">
                  <a16:creationId xmlns:a16="http://schemas.microsoft.com/office/drawing/2014/main" id="{692ED8B2-F98E-4276-2A72-12F86BF4EB89}"/>
                </a:ext>
              </a:extLst>
            </p:cNvPr>
            <p:cNvPicPr>
              <a:picLocks noChangeAspect="1"/>
            </p:cNvPicPr>
            <p:nvPr/>
          </p:nvPicPr>
          <p:blipFill>
            <a:blip r:embed="rId4"/>
            <a:stretch>
              <a:fillRect/>
            </a:stretch>
          </p:blipFill>
          <p:spPr>
            <a:xfrm>
              <a:off x="2015957" y="3572193"/>
              <a:ext cx="380859" cy="255242"/>
            </a:xfrm>
            <a:prstGeom prst="rect">
              <a:avLst/>
            </a:prstGeom>
            <a:ln>
              <a:solidFill>
                <a:schemeClr val="bg1">
                  <a:lumMod val="85000"/>
                </a:schemeClr>
              </a:solidFill>
            </a:ln>
          </p:spPr>
        </p:pic>
        <p:pic>
          <p:nvPicPr>
            <p:cNvPr id="36" name="그림 35" descr="국기, 상징, 별이(가) 표시된 사진&#10;&#10;자동 생성된 설명">
              <a:extLst>
                <a:ext uri="{FF2B5EF4-FFF2-40B4-BE49-F238E27FC236}">
                  <a16:creationId xmlns:a16="http://schemas.microsoft.com/office/drawing/2014/main" id="{4B6AC05B-557C-A8DB-DD6C-1F08E596F378}"/>
                </a:ext>
              </a:extLst>
            </p:cNvPr>
            <p:cNvPicPr>
              <a:picLocks noChangeAspect="1"/>
            </p:cNvPicPr>
            <p:nvPr/>
          </p:nvPicPr>
          <p:blipFill>
            <a:blip r:embed="rId5"/>
            <a:stretch>
              <a:fillRect/>
            </a:stretch>
          </p:blipFill>
          <p:spPr>
            <a:xfrm>
              <a:off x="6014093" y="4028478"/>
              <a:ext cx="380859" cy="255242"/>
            </a:xfrm>
            <a:prstGeom prst="rect">
              <a:avLst/>
            </a:prstGeom>
            <a:ln>
              <a:solidFill>
                <a:schemeClr val="bg1">
                  <a:lumMod val="85000"/>
                </a:schemeClr>
              </a:solidFill>
            </a:ln>
          </p:spPr>
        </p:pic>
        <p:pic>
          <p:nvPicPr>
            <p:cNvPr id="38" name="그림 37" descr="별, 국기, 마조렐 블루, 블루이(가) 표시된 사진&#10;&#10;자동 생성된 설명">
              <a:extLst>
                <a:ext uri="{FF2B5EF4-FFF2-40B4-BE49-F238E27FC236}">
                  <a16:creationId xmlns:a16="http://schemas.microsoft.com/office/drawing/2014/main" id="{21E67E06-2AC8-9DCC-9103-350A8A51B4DE}"/>
                </a:ext>
              </a:extLst>
            </p:cNvPr>
            <p:cNvPicPr>
              <a:picLocks noChangeAspect="1"/>
            </p:cNvPicPr>
            <p:nvPr/>
          </p:nvPicPr>
          <p:blipFill>
            <a:blip r:embed="rId6"/>
            <a:stretch>
              <a:fillRect/>
            </a:stretch>
          </p:blipFill>
          <p:spPr>
            <a:xfrm>
              <a:off x="5285072" y="3119341"/>
              <a:ext cx="380859" cy="253906"/>
            </a:xfrm>
            <a:prstGeom prst="rect">
              <a:avLst/>
            </a:prstGeom>
            <a:ln>
              <a:solidFill>
                <a:schemeClr val="bg1">
                  <a:lumMod val="85000"/>
                </a:schemeClr>
              </a:solidFill>
            </a:ln>
          </p:spPr>
        </p:pic>
      </p:gr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디지털시장법 도입 배경</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r>
              <a:rPr lang="ko-KR" altLang="en-US" dirty="0"/>
              <a:t>디지털시장법 유사 국내</a:t>
            </a:r>
            <a:r>
              <a:rPr lang="ko-KR" altLang="en-US" dirty="0">
                <a:latin typeface="맑은 고딕" panose="020B0503020000020004" pitchFamily="50" charset="-127"/>
                <a:ea typeface="맑은 고딕" panose="020B0503020000020004" pitchFamily="50" charset="-127"/>
              </a:rPr>
              <a:t>∙</a:t>
            </a:r>
            <a:r>
              <a:rPr lang="ko-KR" altLang="en-US" dirty="0"/>
              <a:t>외 사례</a:t>
            </a:r>
          </a:p>
        </p:txBody>
      </p:sp>
      <p:sp>
        <p:nvSpPr>
          <p:cNvPr id="115" name="TextBox 114">
            <a:extLst>
              <a:ext uri="{FF2B5EF4-FFF2-40B4-BE49-F238E27FC236}">
                <a16:creationId xmlns:a16="http://schemas.microsoft.com/office/drawing/2014/main" id="{1A177943-240E-4E9B-BF65-1B9E8BB63768}"/>
              </a:ext>
            </a:extLst>
          </p:cNvPr>
          <p:cNvSpPr txBox="1"/>
          <p:nvPr/>
        </p:nvSpPr>
        <p:spPr>
          <a:xfrm>
            <a:off x="486034" y="5885168"/>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fr-FR"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
        <p:nvSpPr>
          <p:cNvPr id="118" name="텍스트 개체 틀 29">
            <a:extLst>
              <a:ext uri="{FF2B5EF4-FFF2-40B4-BE49-F238E27FC236}">
                <a16:creationId xmlns:a16="http://schemas.microsoft.com/office/drawing/2014/main" id="{9E8B325C-912F-47B4-815B-43A68D50DBA9}"/>
              </a:ext>
            </a:extLst>
          </p:cNvPr>
          <p:cNvSpPr>
            <a:spLocks noGrp="1"/>
          </p:cNvSpPr>
          <p:nvPr>
            <p:ph type="body" sz="quarter" idx="13"/>
          </p:nvPr>
        </p:nvSpPr>
        <p:spPr>
          <a:xfrm>
            <a:off x="488950" y="1162471"/>
            <a:ext cx="8928100" cy="864737"/>
          </a:xfrm>
        </p:spPr>
        <p:txBody>
          <a:bodyPr/>
          <a:lstStyle/>
          <a:p>
            <a:pPr lvl="0"/>
            <a:r>
              <a:rPr lang="ko-KR" altLang="en-US" dirty="0"/>
              <a:t>유럽연합 외에도 미국</a:t>
            </a:r>
            <a:r>
              <a:rPr lang="en-US" altLang="ko-KR" dirty="0"/>
              <a:t>, </a:t>
            </a:r>
            <a:r>
              <a:rPr lang="ko-KR" altLang="en-US" dirty="0"/>
              <a:t>중국 등 주요 글로벌 시장에서는 디지털 플랫폼 환경에서 자유로운 경쟁을 저해하는 행위를 제한하기 위한 입법 노력이 이루어지고 있음</a:t>
            </a:r>
            <a:r>
              <a:rPr lang="en-US" altLang="ko-KR" dirty="0"/>
              <a:t>. </a:t>
            </a:r>
            <a:r>
              <a:rPr lang="ko-KR" altLang="en-US" dirty="0"/>
              <a:t>국내에서도 </a:t>
            </a:r>
            <a:r>
              <a:rPr lang="en-US" altLang="ko-KR" dirty="0"/>
              <a:t>‘</a:t>
            </a:r>
            <a:r>
              <a:rPr lang="ko-KR" altLang="en-US" dirty="0"/>
              <a:t>전기통신사업법</a:t>
            </a:r>
            <a:r>
              <a:rPr lang="en-US" altLang="ko-KR" dirty="0"/>
              <a:t>’ </a:t>
            </a:r>
            <a:r>
              <a:rPr lang="ko-KR" altLang="en-US" dirty="0"/>
              <a:t>개정</a:t>
            </a:r>
            <a:r>
              <a:rPr lang="en-US" altLang="ko-KR" dirty="0"/>
              <a:t>, </a:t>
            </a:r>
            <a:r>
              <a:rPr lang="ko-KR" altLang="en-US" dirty="0"/>
              <a:t>플랫폼 자율규제 전담 기구 운영 등을 통한 디지털 플랫폼 시장에 대한 규제 노력이 확대되는 중임</a:t>
            </a:r>
          </a:p>
        </p:txBody>
      </p:sp>
      <p:grpSp>
        <p:nvGrpSpPr>
          <p:cNvPr id="32" name="그룹 31">
            <a:extLst>
              <a:ext uri="{FF2B5EF4-FFF2-40B4-BE49-F238E27FC236}">
                <a16:creationId xmlns:a16="http://schemas.microsoft.com/office/drawing/2014/main" id="{CAB9D0FC-8E71-4B11-BEE5-440BDE208226}"/>
              </a:ext>
            </a:extLst>
          </p:cNvPr>
          <p:cNvGrpSpPr/>
          <p:nvPr/>
        </p:nvGrpSpPr>
        <p:grpSpPr>
          <a:xfrm>
            <a:off x="3077097" y="2583901"/>
            <a:ext cx="1805969" cy="1049435"/>
            <a:chOff x="7400112" y="2935600"/>
            <a:chExt cx="2013925" cy="1049435"/>
          </a:xfrm>
        </p:grpSpPr>
        <p:sp>
          <p:nvSpPr>
            <p:cNvPr id="445" name="모서리가 둥근 직사각형 106">
              <a:extLst>
                <a:ext uri="{FF2B5EF4-FFF2-40B4-BE49-F238E27FC236}">
                  <a16:creationId xmlns:a16="http://schemas.microsoft.com/office/drawing/2014/main" id="{D1C743B8-15CB-4484-B193-CB80939F7A04}"/>
                </a:ext>
              </a:extLst>
            </p:cNvPr>
            <p:cNvSpPr/>
            <p:nvPr/>
          </p:nvSpPr>
          <p:spPr>
            <a:xfrm>
              <a:off x="7400112" y="2935600"/>
              <a:ext cx="2013925" cy="373544"/>
            </a:xfrm>
            <a:prstGeom prst="roundRect">
              <a:avLst>
                <a:gd name="adj" fmla="val 0"/>
              </a:avLst>
            </a:prstGeom>
            <a:solidFill>
              <a:srgbClr val="132F95"/>
            </a:solidFill>
            <a:ln w="12700">
              <a:solidFill>
                <a:srgbClr val="13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latinLnBrk="1"/>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‘디지털시장법</a:t>
              </a:r>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시행을 통한 디지털 플랫폼 기업의 활동 통제</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46" name="TextBox 445">
              <a:extLst>
                <a:ext uri="{FF2B5EF4-FFF2-40B4-BE49-F238E27FC236}">
                  <a16:creationId xmlns:a16="http://schemas.microsoft.com/office/drawing/2014/main" id="{288FC74F-9B42-4644-8D11-6EC5F1C378DB}"/>
                </a:ext>
              </a:extLst>
            </p:cNvPr>
            <p:cNvSpPr txBox="1"/>
            <p:nvPr/>
          </p:nvSpPr>
          <p:spPr>
            <a:xfrm>
              <a:off x="7420315" y="3375821"/>
              <a:ext cx="1969051" cy="609214"/>
            </a:xfrm>
            <a:prstGeom prst="rect">
              <a:avLst/>
            </a:prstGeom>
            <a:noFill/>
          </p:spPr>
          <p:txBody>
            <a:bodyPr wrap="square" lIns="0" tIns="0" rIns="0" bIns="0" rtlCol="0">
              <a:noAutofit/>
            </a:bodyPr>
            <a:lstStyle/>
            <a:p>
              <a:pPr marL="145753" marR="0" lvl="0" indent="-145753" defTabSz="742950" eaLnBrk="1" fontAlgn="auto" hangingPunct="1">
                <a:lnSpc>
                  <a:spcPct val="110000"/>
                </a:lnSpc>
                <a:spcBef>
                  <a:spcPts val="0"/>
                </a:spcBef>
                <a:spcAft>
                  <a:spcPts val="244"/>
                </a:spcAft>
                <a:buClrTx/>
                <a:buSzTx/>
                <a:buFont typeface="Wingdings" panose="05000000000000000000" pitchFamily="2" charset="2"/>
                <a:buChar char="§"/>
                <a:tabLst/>
                <a:defRPr/>
              </a:pPr>
              <a:r>
                <a:rPr kumimoji="0" lang="ko-KR" altLang="en-US"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rPr>
                <a:t>디지털 플랫폼에서 이용자에게 접근되는 정보 및 데이터에 대하여 플랫폼 기업이 지켜야 하는 규정 마련</a:t>
              </a:r>
              <a:endParaRPr kumimoji="0" lang="en-US" altLang="ko-KR"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endParaRPr>
            </a:p>
            <a:p>
              <a:pPr marL="145753" marR="0" lvl="0" indent="-145753" defTabSz="742950" eaLnBrk="1" fontAlgn="auto" hangingPunct="1">
                <a:lnSpc>
                  <a:spcPct val="110000"/>
                </a:lnSpc>
                <a:spcBef>
                  <a:spcPts val="0"/>
                </a:spcBef>
                <a:spcAft>
                  <a:spcPts val="244"/>
                </a:spcAft>
                <a:buClrTx/>
                <a:buSzTx/>
                <a:buFont typeface="Wingdings" panose="05000000000000000000" pitchFamily="2" charset="2"/>
                <a:buChar char="§"/>
                <a:tabLst/>
                <a:defRPr/>
              </a:pPr>
              <a:r>
                <a:rPr lang="en-US" altLang="ko-KR" sz="700" kern="0" spc="-24" dirty="0">
                  <a:ln>
                    <a:solidFill>
                      <a:srgbClr val="0091DA">
                        <a:alpha val="0"/>
                      </a:srgbClr>
                    </a:solidFill>
                  </a:ln>
                  <a:gradFill>
                    <a:gsLst>
                      <a:gs pos="3000">
                        <a:schemeClr val="tx1"/>
                      </a:gs>
                      <a:gs pos="100000">
                        <a:schemeClr val="tx1"/>
                      </a:gs>
                    </a:gsLst>
                    <a:lin ang="5400000" scaled="1"/>
                  </a:gradFill>
                  <a:latin typeface="+mn-ea"/>
                </a:rPr>
                <a:t>2023</a:t>
              </a: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년 </a:t>
              </a:r>
              <a:r>
                <a:rPr lang="en-US" altLang="ko-KR" sz="700" kern="0" spc="-24" dirty="0">
                  <a:ln>
                    <a:solidFill>
                      <a:srgbClr val="0091DA">
                        <a:alpha val="0"/>
                      </a:srgbClr>
                    </a:solidFill>
                  </a:ln>
                  <a:gradFill>
                    <a:gsLst>
                      <a:gs pos="3000">
                        <a:schemeClr val="tx1"/>
                      </a:gs>
                      <a:gs pos="100000">
                        <a:schemeClr val="tx1"/>
                      </a:gs>
                    </a:gsLst>
                    <a:lin ang="5400000" scaled="1"/>
                  </a:gradFill>
                  <a:latin typeface="+mn-ea"/>
                </a:rPr>
                <a:t>9</a:t>
              </a: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월 디지털 플랫폼 기업 </a:t>
              </a:r>
              <a:r>
                <a:rPr lang="en-US" altLang="ko-KR" sz="700" kern="0" spc="-24" dirty="0">
                  <a:ln>
                    <a:solidFill>
                      <a:srgbClr val="0091DA">
                        <a:alpha val="0"/>
                      </a:srgbClr>
                    </a:solidFill>
                  </a:ln>
                  <a:gradFill>
                    <a:gsLst>
                      <a:gs pos="3000">
                        <a:schemeClr val="tx1"/>
                      </a:gs>
                      <a:gs pos="100000">
                        <a:schemeClr val="tx1"/>
                      </a:gs>
                    </a:gsLst>
                    <a:lin ang="5400000" scaled="1"/>
                  </a:gradFill>
                  <a:latin typeface="+mn-ea"/>
                </a:rPr>
                <a:t>6</a:t>
              </a: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개사를 제재 대상 기업으로 선정하였으며</a:t>
              </a:r>
              <a:r>
                <a:rPr lang="en-US" altLang="ko-KR" sz="700" kern="0" spc="-24" dirty="0">
                  <a:ln>
                    <a:solidFill>
                      <a:srgbClr val="0091DA">
                        <a:alpha val="0"/>
                      </a:srgbClr>
                    </a:solidFill>
                  </a:ln>
                  <a:gradFill>
                    <a:gsLst>
                      <a:gs pos="3000">
                        <a:schemeClr val="tx1"/>
                      </a:gs>
                      <a:gs pos="100000">
                        <a:schemeClr val="tx1"/>
                      </a:gs>
                    </a:gsLst>
                    <a:lin ang="5400000" scaled="1"/>
                  </a:gradFill>
                  <a:latin typeface="+mn-ea"/>
                </a:rPr>
                <a:t>, 2024</a:t>
              </a: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년 상반기부터 본격 시행 예정</a:t>
              </a:r>
              <a:endParaRPr kumimoji="0" lang="ko-KR" altLang="en-US" sz="75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endParaRPr>
            </a:p>
          </p:txBody>
        </p:sp>
      </p:grpSp>
      <p:grpSp>
        <p:nvGrpSpPr>
          <p:cNvPr id="31" name="그룹 30">
            <a:extLst>
              <a:ext uri="{FF2B5EF4-FFF2-40B4-BE49-F238E27FC236}">
                <a16:creationId xmlns:a16="http://schemas.microsoft.com/office/drawing/2014/main" id="{8407101E-F017-47C9-8EE2-6A114333D9B5}"/>
              </a:ext>
            </a:extLst>
          </p:cNvPr>
          <p:cNvGrpSpPr/>
          <p:nvPr/>
        </p:nvGrpSpPr>
        <p:grpSpPr>
          <a:xfrm>
            <a:off x="3423983" y="4931746"/>
            <a:ext cx="1805969" cy="788818"/>
            <a:chOff x="7400112" y="3786205"/>
            <a:chExt cx="2013925" cy="788818"/>
          </a:xfrm>
        </p:grpSpPr>
        <p:sp>
          <p:nvSpPr>
            <p:cNvPr id="447" name="모서리가 둥근 직사각형 106">
              <a:extLst>
                <a:ext uri="{FF2B5EF4-FFF2-40B4-BE49-F238E27FC236}">
                  <a16:creationId xmlns:a16="http://schemas.microsoft.com/office/drawing/2014/main" id="{47959972-E48F-474B-B911-FFC1C4E71812}"/>
                </a:ext>
              </a:extLst>
            </p:cNvPr>
            <p:cNvSpPr/>
            <p:nvPr/>
          </p:nvSpPr>
          <p:spPr>
            <a:xfrm>
              <a:off x="7400112" y="3786205"/>
              <a:ext cx="2013925" cy="373544"/>
            </a:xfrm>
            <a:prstGeom prst="roundRect">
              <a:avLst>
                <a:gd name="adj" fmla="val 0"/>
              </a:avLst>
            </a:prstGeom>
            <a:solidFill>
              <a:srgbClr val="132F95"/>
            </a:solidFill>
            <a:ln w="12700">
              <a:solidFill>
                <a:srgbClr val="13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‘독금법’</a:t>
              </a:r>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부정경쟁방지법</a:t>
              </a:r>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통한 반경쟁적 행위 통제</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48" name="TextBox 447">
              <a:extLst>
                <a:ext uri="{FF2B5EF4-FFF2-40B4-BE49-F238E27FC236}">
                  <a16:creationId xmlns:a16="http://schemas.microsoft.com/office/drawing/2014/main" id="{87B3A89F-BDEF-4ED1-AC9A-993E2BB9DEEF}"/>
                </a:ext>
              </a:extLst>
            </p:cNvPr>
            <p:cNvSpPr txBox="1"/>
            <p:nvPr/>
          </p:nvSpPr>
          <p:spPr>
            <a:xfrm>
              <a:off x="7444985" y="4228059"/>
              <a:ext cx="1967884" cy="346964"/>
            </a:xfrm>
            <a:prstGeom prst="rect">
              <a:avLst/>
            </a:prstGeom>
            <a:noFill/>
          </p:spPr>
          <p:txBody>
            <a:bodyPr wrap="square" lIns="0" tIns="0" rIns="0" bIns="0" rtlCol="0">
              <a:normAutofit/>
            </a:bodyPr>
            <a:lstStyle/>
            <a:p>
              <a:pPr marL="145753" marR="0" lvl="0" indent="-145753" defTabSz="742950" eaLnBrk="1" fontAlgn="auto" hangingPunct="1">
                <a:lnSpc>
                  <a:spcPct val="110000"/>
                </a:lnSpc>
                <a:spcBef>
                  <a:spcPts val="0"/>
                </a:spcBef>
                <a:spcAft>
                  <a:spcPts val="244"/>
                </a:spcAft>
                <a:buClrTx/>
                <a:buSzTx/>
                <a:buFont typeface="Wingdings" panose="05000000000000000000" pitchFamily="2" charset="2"/>
                <a:buChar char="§"/>
                <a:tabLst/>
                <a:defRPr/>
              </a:pPr>
              <a:r>
                <a:rPr kumimoji="0" lang="ko-KR" altLang="en-US"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rPr>
                <a:t>디지털 플랫폼 기업의 독점행위 규제</a:t>
              </a:r>
              <a:r>
                <a:rPr lang="en-US" altLang="ko-KR" sz="700" kern="0" spc="-24" dirty="0">
                  <a:ln>
                    <a:solidFill>
                      <a:srgbClr val="0091DA">
                        <a:alpha val="0"/>
                      </a:srgbClr>
                    </a:solidFill>
                  </a:ln>
                  <a:gradFill>
                    <a:gsLst>
                      <a:gs pos="3000">
                        <a:schemeClr val="tx1"/>
                      </a:gs>
                      <a:gs pos="100000">
                        <a:schemeClr val="tx1"/>
                      </a:gs>
                    </a:gsLst>
                    <a:lin ang="5400000" scaled="1"/>
                  </a:gradFill>
                  <a:latin typeface="+mn-ea"/>
                </a:rPr>
                <a:t> </a:t>
              </a: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및 다른 사업자의 상품 판매를 제약하지 못하도록 하여 반경쟁적 행위를 통제</a:t>
              </a:r>
              <a:r>
                <a:rPr kumimoji="0" lang="en-US" altLang="ko-KR"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rPr>
                <a:t> </a:t>
              </a:r>
              <a:endParaRPr kumimoji="0" lang="ko-KR" altLang="en-US"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endParaRPr>
            </a:p>
          </p:txBody>
        </p:sp>
      </p:grpSp>
      <p:grpSp>
        <p:nvGrpSpPr>
          <p:cNvPr id="30" name="그룹 29">
            <a:extLst>
              <a:ext uri="{FF2B5EF4-FFF2-40B4-BE49-F238E27FC236}">
                <a16:creationId xmlns:a16="http://schemas.microsoft.com/office/drawing/2014/main" id="{E4C8239B-27DA-440C-BB2C-5E1F248F7C6D}"/>
              </a:ext>
            </a:extLst>
          </p:cNvPr>
          <p:cNvGrpSpPr/>
          <p:nvPr/>
        </p:nvGrpSpPr>
        <p:grpSpPr>
          <a:xfrm>
            <a:off x="5305286" y="4933716"/>
            <a:ext cx="1805970" cy="894655"/>
            <a:chOff x="7400112" y="4626177"/>
            <a:chExt cx="2013925" cy="894655"/>
          </a:xfrm>
        </p:grpSpPr>
        <p:sp>
          <p:nvSpPr>
            <p:cNvPr id="450" name="모서리가 둥근 직사각형 106">
              <a:extLst>
                <a:ext uri="{FF2B5EF4-FFF2-40B4-BE49-F238E27FC236}">
                  <a16:creationId xmlns:a16="http://schemas.microsoft.com/office/drawing/2014/main" id="{952D6F6A-9D04-4F04-A704-D99A98CB3548}"/>
                </a:ext>
              </a:extLst>
            </p:cNvPr>
            <p:cNvSpPr/>
            <p:nvPr/>
          </p:nvSpPr>
          <p:spPr>
            <a:xfrm>
              <a:off x="7400112" y="4626177"/>
              <a:ext cx="2013925" cy="373544"/>
            </a:xfrm>
            <a:prstGeom prst="roundRect">
              <a:avLst>
                <a:gd name="adj" fmla="val 0"/>
              </a:avLst>
            </a:prstGeom>
            <a:solidFill>
              <a:srgbClr val="132F95"/>
            </a:solidFill>
            <a:ln w="12700">
              <a:solidFill>
                <a:srgbClr val="13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‘가격법’</a:t>
              </a:r>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전자상거래법</a:t>
              </a:r>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 </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통한 </a:t>
              </a:r>
              <a:b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b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플랫폼 소비자 보호 방안 마련</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51" name="TextBox 450">
              <a:extLst>
                <a:ext uri="{FF2B5EF4-FFF2-40B4-BE49-F238E27FC236}">
                  <a16:creationId xmlns:a16="http://schemas.microsoft.com/office/drawing/2014/main" id="{0FD7D103-C295-49B2-B83F-30F043640392}"/>
                </a:ext>
              </a:extLst>
            </p:cNvPr>
            <p:cNvSpPr txBox="1"/>
            <p:nvPr/>
          </p:nvSpPr>
          <p:spPr>
            <a:xfrm>
              <a:off x="7444984" y="5059322"/>
              <a:ext cx="1967879" cy="461510"/>
            </a:xfrm>
            <a:prstGeom prst="rect">
              <a:avLst/>
            </a:prstGeom>
            <a:noFill/>
          </p:spPr>
          <p:txBody>
            <a:bodyPr wrap="square" lIns="0" tIns="0" rIns="0" bIns="0" rtlCol="0">
              <a:normAutofit/>
            </a:bodyPr>
            <a:lstStyle/>
            <a:p>
              <a:pPr marL="145753" marR="0" lvl="0" indent="-145753" defTabSz="742950" eaLnBrk="1" fontAlgn="auto" hangingPunct="1">
                <a:lnSpc>
                  <a:spcPct val="110000"/>
                </a:lnSpc>
                <a:spcBef>
                  <a:spcPts val="0"/>
                </a:spcBef>
                <a:spcAft>
                  <a:spcPts val="244"/>
                </a:spcAft>
                <a:buClrTx/>
                <a:buSzTx/>
                <a:buFont typeface="Wingdings" panose="05000000000000000000" pitchFamily="2" charset="2"/>
                <a:buChar char="§"/>
                <a:tabLst/>
                <a:defRPr/>
              </a:pP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디지털 플랫폼 내 상거래 행위에 대한 소비자 보호 및 불공정 거래 방지를 위한 경영자의 감독 및 소비자 보호 의무 부여</a:t>
              </a:r>
              <a:endParaRPr kumimoji="0" lang="ko-KR" altLang="en-US" sz="7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endParaRPr>
            </a:p>
          </p:txBody>
        </p:sp>
      </p:grpSp>
      <p:grpSp>
        <p:nvGrpSpPr>
          <p:cNvPr id="63" name="그룹 62">
            <a:extLst>
              <a:ext uri="{FF2B5EF4-FFF2-40B4-BE49-F238E27FC236}">
                <a16:creationId xmlns:a16="http://schemas.microsoft.com/office/drawing/2014/main" id="{81064E69-4E43-49EF-8C26-E1081D3461C9}"/>
              </a:ext>
            </a:extLst>
          </p:cNvPr>
          <p:cNvGrpSpPr/>
          <p:nvPr/>
        </p:nvGrpSpPr>
        <p:grpSpPr>
          <a:xfrm>
            <a:off x="498051" y="4454074"/>
            <a:ext cx="1760484" cy="777661"/>
            <a:chOff x="488949" y="4663302"/>
            <a:chExt cx="1862015" cy="777661"/>
          </a:xfrm>
        </p:grpSpPr>
        <p:sp>
          <p:nvSpPr>
            <p:cNvPr id="452" name="모서리가 둥근 직사각형 106">
              <a:extLst>
                <a:ext uri="{FF2B5EF4-FFF2-40B4-BE49-F238E27FC236}">
                  <a16:creationId xmlns:a16="http://schemas.microsoft.com/office/drawing/2014/main" id="{76A81256-96EF-467A-AD17-58DF1FC792F0}"/>
                </a:ext>
              </a:extLst>
            </p:cNvPr>
            <p:cNvSpPr/>
            <p:nvPr/>
          </p:nvSpPr>
          <p:spPr>
            <a:xfrm>
              <a:off x="488949" y="4663302"/>
              <a:ext cx="1857231" cy="373544"/>
            </a:xfrm>
            <a:prstGeom prst="roundRect">
              <a:avLst>
                <a:gd name="adj" fmla="val 0"/>
              </a:avLst>
            </a:prstGeom>
            <a:solidFill>
              <a:srgbClr val="132F95"/>
            </a:solidFill>
            <a:ln w="12700">
              <a:solidFill>
                <a:srgbClr val="13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latinLnBrk="1"/>
              <a:r>
                <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a:t>
              </a:r>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반독점법’을 통한 플랫폼 기업의 반경쟁적 행위 통제</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53" name="TextBox 452">
              <a:extLst>
                <a:ext uri="{FF2B5EF4-FFF2-40B4-BE49-F238E27FC236}">
                  <a16:creationId xmlns:a16="http://schemas.microsoft.com/office/drawing/2014/main" id="{F3A1E8FA-FD88-41DA-AC12-941386859835}"/>
                </a:ext>
              </a:extLst>
            </p:cNvPr>
            <p:cNvSpPr txBox="1"/>
            <p:nvPr/>
          </p:nvSpPr>
          <p:spPr>
            <a:xfrm>
              <a:off x="493733" y="5115264"/>
              <a:ext cx="1857231" cy="325699"/>
            </a:xfrm>
            <a:prstGeom prst="rect">
              <a:avLst/>
            </a:prstGeom>
            <a:noFill/>
          </p:spPr>
          <p:txBody>
            <a:bodyPr wrap="square" lIns="0" tIns="0" rIns="0" bIns="0" rtlCol="0">
              <a:normAutofit/>
            </a:bodyPr>
            <a:lstStyle/>
            <a:p>
              <a:pPr marL="145753" indent="-145753" defTabSz="742950">
                <a:lnSpc>
                  <a:spcPct val="110000"/>
                </a:lnSpc>
                <a:spcAft>
                  <a:spcPts val="244"/>
                </a:spcAft>
                <a:buFont typeface="Wingdings" panose="05000000000000000000" pitchFamily="2" charset="2"/>
                <a:buChar char="§"/>
                <a:defRPr/>
              </a:pPr>
              <a:r>
                <a:rPr kumimoji="0" lang="ko-KR" altLang="en-US" sz="700" b="0" i="0" u="none" strike="noStrike" kern="0" cap="none" spc="-24" normalizeH="0" baseline="0" noProof="0" dirty="0">
                  <a:ln>
                    <a:solidFill>
                      <a:srgbClr val="0091DA">
                        <a:alpha val="0"/>
                      </a:srgbClr>
                    </a:solidFill>
                  </a:ln>
                  <a:solidFill>
                    <a:srgbClr val="000000"/>
                  </a:solidFill>
                  <a:effectLst/>
                  <a:uLnTx/>
                  <a:uFillTx/>
                  <a:latin typeface="+mn-ea"/>
                </a:rPr>
                <a:t>디지털 플랫폼 환경에서 자유로운 경쟁 환경 구성을 통한 소비자 선택권 보장 강화</a:t>
              </a:r>
              <a:endParaRPr kumimoji="0" lang="en-US" altLang="ko-KR" sz="700" b="0" i="0" u="none" strike="noStrike" kern="0" cap="none" spc="-24" normalizeH="0" baseline="0" noProof="0" dirty="0">
                <a:ln>
                  <a:solidFill>
                    <a:srgbClr val="0091DA">
                      <a:alpha val="0"/>
                    </a:srgbClr>
                  </a:solidFill>
                </a:ln>
                <a:solidFill>
                  <a:srgbClr val="000000"/>
                </a:solidFill>
                <a:effectLst/>
                <a:uLnTx/>
                <a:uFillTx/>
                <a:latin typeface="+mn-ea"/>
              </a:endParaRPr>
            </a:p>
          </p:txBody>
        </p:sp>
      </p:grpSp>
      <p:grpSp>
        <p:nvGrpSpPr>
          <p:cNvPr id="60" name="그룹 59">
            <a:extLst>
              <a:ext uri="{FF2B5EF4-FFF2-40B4-BE49-F238E27FC236}">
                <a16:creationId xmlns:a16="http://schemas.microsoft.com/office/drawing/2014/main" id="{E916D718-FD3A-46CE-8AB9-5B624097F7A1}"/>
              </a:ext>
            </a:extLst>
          </p:cNvPr>
          <p:cNvGrpSpPr/>
          <p:nvPr/>
        </p:nvGrpSpPr>
        <p:grpSpPr>
          <a:xfrm>
            <a:off x="7663543" y="3474478"/>
            <a:ext cx="1739883" cy="763492"/>
            <a:chOff x="7400111" y="4344450"/>
            <a:chExt cx="1830975" cy="763492"/>
          </a:xfrm>
        </p:grpSpPr>
        <p:sp>
          <p:nvSpPr>
            <p:cNvPr id="454" name="모서리가 둥근 직사각형 106">
              <a:extLst>
                <a:ext uri="{FF2B5EF4-FFF2-40B4-BE49-F238E27FC236}">
                  <a16:creationId xmlns:a16="http://schemas.microsoft.com/office/drawing/2014/main" id="{A88F01F4-43D3-45EB-8C93-3AA7A4170BB3}"/>
                </a:ext>
              </a:extLst>
            </p:cNvPr>
            <p:cNvSpPr/>
            <p:nvPr/>
          </p:nvSpPr>
          <p:spPr>
            <a:xfrm>
              <a:off x="7400111" y="4344450"/>
              <a:ext cx="1830975" cy="340298"/>
            </a:xfrm>
            <a:prstGeom prst="roundRect">
              <a:avLst>
                <a:gd name="adj" fmla="val 0"/>
              </a:avLst>
            </a:prstGeom>
            <a:solidFill>
              <a:srgbClr val="132F95"/>
            </a:solidFill>
            <a:ln w="12700">
              <a:solidFill>
                <a:srgbClr val="13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latinLnBrk="1"/>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‘전기통신사업법’ 개정 통한 플랫폼 기업 통제 방안 마련</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55" name="TextBox 454">
              <a:extLst>
                <a:ext uri="{FF2B5EF4-FFF2-40B4-BE49-F238E27FC236}">
                  <a16:creationId xmlns:a16="http://schemas.microsoft.com/office/drawing/2014/main" id="{6694498E-3DF3-42C5-A465-7C5913C0E30D}"/>
                </a:ext>
              </a:extLst>
            </p:cNvPr>
            <p:cNvSpPr txBox="1"/>
            <p:nvPr/>
          </p:nvSpPr>
          <p:spPr>
            <a:xfrm>
              <a:off x="7434857" y="4758544"/>
              <a:ext cx="1770104" cy="349398"/>
            </a:xfrm>
            <a:prstGeom prst="rect">
              <a:avLst/>
            </a:prstGeom>
            <a:noFill/>
          </p:spPr>
          <p:txBody>
            <a:bodyPr wrap="square" lIns="0" tIns="0" rIns="0" bIns="0" rtlCol="0">
              <a:normAutofit/>
            </a:bodyPr>
            <a:lstStyle/>
            <a:p>
              <a:pPr marL="145753" indent="-145753" defTabSz="742950">
                <a:lnSpc>
                  <a:spcPct val="110000"/>
                </a:lnSpc>
                <a:spcAft>
                  <a:spcPts val="244"/>
                </a:spcAft>
                <a:buFont typeface="Wingdings" panose="05000000000000000000" pitchFamily="2" charset="2"/>
                <a:buChar char="§"/>
                <a:defRPr/>
              </a:pPr>
              <a:r>
                <a:rPr lang="ko-KR" altLang="en-US" sz="700" kern="0" spc="-24" dirty="0">
                  <a:ln>
                    <a:solidFill>
                      <a:srgbClr val="0091DA">
                        <a:alpha val="0"/>
                      </a:srgbClr>
                    </a:solidFill>
                  </a:ln>
                  <a:gradFill>
                    <a:gsLst>
                      <a:gs pos="3000">
                        <a:schemeClr val="tx1"/>
                      </a:gs>
                      <a:gs pos="100000">
                        <a:schemeClr val="tx1"/>
                      </a:gs>
                    </a:gsLst>
                    <a:lin ang="5400000" scaled="1"/>
                  </a:gradFill>
                  <a:latin typeface="+mn-ea"/>
                </a:rPr>
                <a:t>플랫폼 내 상거래 행위에 대한 결제 및 환불 규정 마련 등 소비자의 안정적인 플랫폼 활용 체계 마련</a:t>
              </a:r>
            </a:p>
          </p:txBody>
        </p:sp>
      </p:grpSp>
      <p:grpSp>
        <p:nvGrpSpPr>
          <p:cNvPr id="456" name="그룹 455">
            <a:extLst>
              <a:ext uri="{FF2B5EF4-FFF2-40B4-BE49-F238E27FC236}">
                <a16:creationId xmlns:a16="http://schemas.microsoft.com/office/drawing/2014/main" id="{F6E540AE-9309-4223-B68C-40DDAB4BE433}"/>
              </a:ext>
            </a:extLst>
          </p:cNvPr>
          <p:cNvGrpSpPr/>
          <p:nvPr/>
        </p:nvGrpSpPr>
        <p:grpSpPr>
          <a:xfrm>
            <a:off x="7668220" y="4929426"/>
            <a:ext cx="1742740" cy="783674"/>
            <a:chOff x="7408851" y="2029382"/>
            <a:chExt cx="2013925" cy="783674"/>
          </a:xfrm>
        </p:grpSpPr>
        <p:sp>
          <p:nvSpPr>
            <p:cNvPr id="457" name="모서리가 둥근 직사각형 106">
              <a:extLst>
                <a:ext uri="{FF2B5EF4-FFF2-40B4-BE49-F238E27FC236}">
                  <a16:creationId xmlns:a16="http://schemas.microsoft.com/office/drawing/2014/main" id="{CA37F32F-4758-448B-ACD7-24E5299493A6}"/>
                </a:ext>
              </a:extLst>
            </p:cNvPr>
            <p:cNvSpPr/>
            <p:nvPr/>
          </p:nvSpPr>
          <p:spPr>
            <a:xfrm>
              <a:off x="7408851" y="2029382"/>
              <a:ext cx="2013925" cy="373544"/>
            </a:xfrm>
            <a:prstGeom prst="roundRect">
              <a:avLst>
                <a:gd name="adj" fmla="val 0"/>
              </a:avLst>
            </a:prstGeom>
            <a:solidFill>
              <a:srgbClr val="00B8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latinLnBrk="1"/>
              <a:r>
                <a:rPr lang="ko-KR" altLang="en-US"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rPr>
                <a:t>플랫폼 자율규제 전담 기구 운영</a:t>
              </a:r>
              <a:endParaRPr lang="en-US" altLang="ko-KR" sz="900" b="1" dirty="0">
                <a:ln>
                  <a:solidFill>
                    <a:prstClr val="white">
                      <a:lumMod val="75000"/>
                      <a:alpha val="0"/>
                    </a:prstClr>
                  </a:solidFill>
                </a:ln>
                <a:gradFill>
                  <a:gsLst>
                    <a:gs pos="3000">
                      <a:schemeClr val="bg1"/>
                    </a:gs>
                    <a:gs pos="100000">
                      <a:schemeClr val="bg1"/>
                    </a:gs>
                  </a:gsLst>
                  <a:lin ang="5400000" scaled="1"/>
                </a:gradFill>
                <a:latin typeface="KoPub돋움체 Medium" panose="00000600000000000000" pitchFamily="2" charset="-127"/>
                <a:ea typeface="KoPub돋움체 Medium" panose="00000600000000000000" pitchFamily="2" charset="-127"/>
              </a:endParaRPr>
            </a:p>
          </p:txBody>
        </p:sp>
        <p:sp>
          <p:nvSpPr>
            <p:cNvPr id="458" name="TextBox 457">
              <a:extLst>
                <a:ext uri="{FF2B5EF4-FFF2-40B4-BE49-F238E27FC236}">
                  <a16:creationId xmlns:a16="http://schemas.microsoft.com/office/drawing/2014/main" id="{2F625D26-4038-40C8-9F91-3152530C4ED5}"/>
                </a:ext>
              </a:extLst>
            </p:cNvPr>
            <p:cNvSpPr txBox="1"/>
            <p:nvPr/>
          </p:nvSpPr>
          <p:spPr>
            <a:xfrm>
              <a:off x="7468797" y="2466092"/>
              <a:ext cx="1930631" cy="346964"/>
            </a:xfrm>
            <a:prstGeom prst="rect">
              <a:avLst/>
            </a:prstGeom>
            <a:noFill/>
          </p:spPr>
          <p:txBody>
            <a:bodyPr wrap="square" lIns="0" tIns="0" rIns="0" bIns="0" rtlCol="0">
              <a:normAutofit lnSpcReduction="10000"/>
            </a:bodyPr>
            <a:lstStyle/>
            <a:p>
              <a:pPr marL="145753" marR="0" lvl="0" indent="-145753" defTabSz="742950" eaLnBrk="1" fontAlgn="auto" hangingPunct="1">
                <a:lnSpc>
                  <a:spcPct val="110000"/>
                </a:lnSpc>
                <a:spcBef>
                  <a:spcPts val="0"/>
                </a:spcBef>
                <a:spcAft>
                  <a:spcPts val="244"/>
                </a:spcAft>
                <a:buClrTx/>
                <a:buSzTx/>
                <a:buFont typeface="Wingdings" panose="05000000000000000000" pitchFamily="2" charset="2"/>
                <a:buChar char="§"/>
                <a:tabLst/>
                <a:defRPr/>
              </a:pPr>
              <a:r>
                <a:rPr kumimoji="0" lang="ko-KR" altLang="en-US" sz="700" b="0" i="0" u="none" strike="noStrike" kern="0" cap="none" spc="-24" normalizeH="0" baseline="0" noProof="0" dirty="0">
                  <a:ln>
                    <a:solidFill>
                      <a:srgbClr val="0091DA">
                        <a:alpha val="0"/>
                      </a:srgbClr>
                    </a:solidFill>
                  </a:ln>
                  <a:solidFill>
                    <a:srgbClr val="000000"/>
                  </a:solidFill>
                  <a:effectLst/>
                  <a:uLnTx/>
                  <a:uFillTx/>
                  <a:latin typeface="+mn-ea"/>
                </a:rPr>
                <a:t>국가</a:t>
              </a:r>
              <a:r>
                <a:rPr kumimoji="0" lang="en-US" altLang="ko-KR" sz="700" b="0" i="0" u="none" strike="noStrike" kern="0" cap="none" spc="-24" normalizeH="0" baseline="0" noProof="0" dirty="0">
                  <a:ln>
                    <a:solidFill>
                      <a:srgbClr val="0091DA">
                        <a:alpha val="0"/>
                      </a:srgbClr>
                    </a:solidFill>
                  </a:ln>
                  <a:solidFill>
                    <a:srgbClr val="000000"/>
                  </a:solidFill>
                  <a:effectLst/>
                  <a:uLnTx/>
                  <a:uFillTx/>
                  <a:latin typeface="+mn-ea"/>
                </a:rPr>
                <a:t>·</a:t>
              </a:r>
              <a:r>
                <a:rPr lang="ko-KR" altLang="en-US" sz="700" kern="0" spc="-24" dirty="0">
                  <a:ln>
                    <a:solidFill>
                      <a:srgbClr val="0091DA">
                        <a:alpha val="0"/>
                      </a:srgbClr>
                    </a:solidFill>
                  </a:ln>
                  <a:solidFill>
                    <a:srgbClr val="000000"/>
                  </a:solidFill>
                  <a:latin typeface="+mn-ea"/>
                </a:rPr>
                <a:t>공정거래위원회</a:t>
              </a:r>
              <a:r>
                <a:rPr kumimoji="0" lang="en-US" altLang="ko-KR" sz="700" b="0" i="0" u="none" strike="noStrike" kern="0" cap="none" spc="-24" normalizeH="0" baseline="0" noProof="0" dirty="0">
                  <a:ln>
                    <a:solidFill>
                      <a:srgbClr val="0091DA">
                        <a:alpha val="0"/>
                      </a:srgbClr>
                    </a:solidFill>
                  </a:ln>
                  <a:solidFill>
                    <a:srgbClr val="000000"/>
                  </a:solidFill>
                  <a:effectLst/>
                  <a:uLnTx/>
                  <a:uFillTx/>
                  <a:latin typeface="+mn-ea"/>
                </a:rPr>
                <a:t>·</a:t>
              </a:r>
              <a:r>
                <a:rPr kumimoji="0" lang="ko-KR" altLang="en-US" sz="700" b="0" i="0" u="none" strike="noStrike" kern="0" cap="none" spc="-24" normalizeH="0" baseline="0" noProof="0" dirty="0">
                  <a:ln>
                    <a:solidFill>
                      <a:srgbClr val="0091DA">
                        <a:alpha val="0"/>
                      </a:srgbClr>
                    </a:solidFill>
                  </a:ln>
                  <a:solidFill>
                    <a:srgbClr val="000000"/>
                  </a:solidFill>
                  <a:effectLst/>
                  <a:uLnTx/>
                  <a:uFillTx/>
                  <a:latin typeface="+mn-ea"/>
                </a:rPr>
                <a:t>민간기업이 참여하는 </a:t>
              </a:r>
              <a:br>
                <a:rPr kumimoji="0" lang="en-US" altLang="ko-KR" sz="700" b="0" i="0" u="none" strike="noStrike" kern="0" cap="none" spc="-24" normalizeH="0" baseline="0" noProof="0" dirty="0">
                  <a:ln>
                    <a:solidFill>
                      <a:srgbClr val="0091DA">
                        <a:alpha val="0"/>
                      </a:srgbClr>
                    </a:solidFill>
                  </a:ln>
                  <a:solidFill>
                    <a:srgbClr val="000000"/>
                  </a:solidFill>
                  <a:effectLst/>
                  <a:uLnTx/>
                  <a:uFillTx/>
                  <a:latin typeface="+mn-ea"/>
                </a:rPr>
              </a:br>
              <a:r>
                <a:rPr kumimoji="0" lang="ko-KR" altLang="en-US" sz="700" b="0" i="0" u="none" strike="noStrike" kern="0" cap="none" spc="-24" normalizeH="0" baseline="0" noProof="0" dirty="0">
                  <a:ln>
                    <a:solidFill>
                      <a:srgbClr val="0091DA">
                        <a:alpha val="0"/>
                      </a:srgbClr>
                    </a:solidFill>
                  </a:ln>
                  <a:solidFill>
                    <a:srgbClr val="000000"/>
                  </a:solidFill>
                  <a:effectLst/>
                  <a:uLnTx/>
                  <a:uFillTx/>
                  <a:latin typeface="+mn-ea"/>
                </a:rPr>
                <a:t>디지털 플랫폼 기업에 대한 자율규제 마련 기구 운영</a:t>
              </a:r>
            </a:p>
            <a:p>
              <a:pPr marL="145753" marR="0" lvl="0" indent="-145753" defTabSz="742950" eaLnBrk="1" fontAlgn="auto" latinLnBrk="1" hangingPunct="1">
                <a:lnSpc>
                  <a:spcPct val="110000"/>
                </a:lnSpc>
                <a:spcBef>
                  <a:spcPts val="0"/>
                </a:spcBef>
                <a:spcAft>
                  <a:spcPts val="244"/>
                </a:spcAft>
                <a:buClrTx/>
                <a:buSzTx/>
                <a:buFont typeface="Wingdings" panose="05000000000000000000" pitchFamily="2" charset="2"/>
                <a:buChar char="§"/>
                <a:tabLst/>
                <a:defRPr/>
              </a:pPr>
              <a:endParaRPr kumimoji="0" lang="ko-KR" altLang="en-US" sz="800" b="0" i="0" u="none" strike="noStrike" kern="0" cap="none" spc="-24" normalizeH="0" baseline="0" noProof="0" dirty="0">
                <a:ln>
                  <a:solidFill>
                    <a:srgbClr val="0091DA">
                      <a:alpha val="0"/>
                    </a:srgbClr>
                  </a:solidFill>
                </a:ln>
                <a:gradFill>
                  <a:gsLst>
                    <a:gs pos="3000">
                      <a:schemeClr val="tx1"/>
                    </a:gs>
                    <a:gs pos="100000">
                      <a:schemeClr val="tx1"/>
                    </a:gs>
                  </a:gsLst>
                  <a:lin ang="5400000" scaled="1"/>
                </a:gradFill>
                <a:effectLst/>
                <a:uLnTx/>
                <a:uFillTx/>
                <a:latin typeface="+mn-ea"/>
              </a:endParaRPr>
            </a:p>
          </p:txBody>
        </p:sp>
      </p:grpSp>
      <p:grpSp>
        <p:nvGrpSpPr>
          <p:cNvPr id="6" name="그룹 5">
            <a:extLst>
              <a:ext uri="{FF2B5EF4-FFF2-40B4-BE49-F238E27FC236}">
                <a16:creationId xmlns:a16="http://schemas.microsoft.com/office/drawing/2014/main" id="{B770B9E8-7C6F-41FC-1704-A8E63B976A6B}"/>
              </a:ext>
            </a:extLst>
          </p:cNvPr>
          <p:cNvGrpSpPr/>
          <p:nvPr/>
        </p:nvGrpSpPr>
        <p:grpSpPr>
          <a:xfrm>
            <a:off x="504190" y="2176483"/>
            <a:ext cx="8927438" cy="276837"/>
            <a:chOff x="704850" y="2013298"/>
            <a:chExt cx="4140200" cy="276837"/>
          </a:xfrm>
        </p:grpSpPr>
        <p:sp>
          <p:nvSpPr>
            <p:cNvPr id="7" name="TextBox 6">
              <a:extLst>
                <a:ext uri="{FF2B5EF4-FFF2-40B4-BE49-F238E27FC236}">
                  <a16:creationId xmlns:a16="http://schemas.microsoft.com/office/drawing/2014/main" id="{C0CE649D-0EA6-8EC9-037A-28D55BDA90B9}"/>
                </a:ext>
              </a:extLst>
            </p:cNvPr>
            <p:cNvSpPr txBox="1"/>
            <p:nvPr/>
          </p:nvSpPr>
          <p:spPr>
            <a:xfrm>
              <a:off x="704850" y="2046854"/>
              <a:ext cx="112626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주요 글로벌 디지털 플랫폼 규제 사례</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8" name="직선 연결선 7">
              <a:extLst>
                <a:ext uri="{FF2B5EF4-FFF2-40B4-BE49-F238E27FC236}">
                  <a16:creationId xmlns:a16="http://schemas.microsoft.com/office/drawing/2014/main" id="{E0C56621-D6BC-823A-D117-535F8CD2A18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2D68D8A-0156-220C-9120-2F0D32496CA8}"/>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7BC0B2AD-A24A-414F-1EBF-1061D786C7DC}"/>
              </a:ext>
            </a:extLst>
          </p:cNvPr>
          <p:cNvGrpSpPr/>
          <p:nvPr/>
        </p:nvGrpSpPr>
        <p:grpSpPr>
          <a:xfrm>
            <a:off x="527372" y="2565997"/>
            <a:ext cx="2016939" cy="326005"/>
            <a:chOff x="7258050" y="1668611"/>
            <a:chExt cx="2159000" cy="326005"/>
          </a:xfrm>
        </p:grpSpPr>
        <p:sp>
          <p:nvSpPr>
            <p:cNvPr id="5" name="직사각형 4">
              <a:extLst>
                <a:ext uri="{FF2B5EF4-FFF2-40B4-BE49-F238E27FC236}">
                  <a16:creationId xmlns:a16="http://schemas.microsoft.com/office/drawing/2014/main" id="{D7BA466C-799A-D38E-73D5-4C7B80469415}"/>
                </a:ext>
              </a:extLst>
            </p:cNvPr>
            <p:cNvSpPr/>
            <p:nvPr/>
          </p:nvSpPr>
          <p:spPr>
            <a:xfrm>
              <a:off x="7258050" y="1668611"/>
              <a:ext cx="2159000" cy="3260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1" name="그룹 10">
              <a:extLst>
                <a:ext uri="{FF2B5EF4-FFF2-40B4-BE49-F238E27FC236}">
                  <a16:creationId xmlns:a16="http://schemas.microsoft.com/office/drawing/2014/main" id="{E0104295-6585-8D64-6F5C-724054B417AF}"/>
                </a:ext>
              </a:extLst>
            </p:cNvPr>
            <p:cNvGrpSpPr/>
            <p:nvPr/>
          </p:nvGrpSpPr>
          <p:grpSpPr>
            <a:xfrm>
              <a:off x="7304041" y="1715131"/>
              <a:ext cx="2062056" cy="237925"/>
              <a:chOff x="7358035" y="1668549"/>
              <a:chExt cx="2062056" cy="237925"/>
            </a:xfrm>
          </p:grpSpPr>
          <p:sp>
            <p:nvSpPr>
              <p:cNvPr id="12" name="모서리가 둥근 직사각형 106">
                <a:extLst>
                  <a:ext uri="{FF2B5EF4-FFF2-40B4-BE49-F238E27FC236}">
                    <a16:creationId xmlns:a16="http://schemas.microsoft.com/office/drawing/2014/main" id="{AD9C5B92-F42E-1601-7BF5-9BE7568A5B2A}"/>
                  </a:ext>
                </a:extLst>
              </p:cNvPr>
              <p:cNvSpPr/>
              <p:nvPr/>
            </p:nvSpPr>
            <p:spPr>
              <a:xfrm>
                <a:off x="8407240" y="1670198"/>
                <a:ext cx="1012851" cy="236276"/>
              </a:xfrm>
              <a:prstGeom prst="roundRect">
                <a:avLst>
                  <a:gd name="adj" fmla="val 0"/>
                </a:avLst>
              </a:prstGeom>
              <a:solidFill>
                <a:srgbClr val="00B8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0" bIns="18000" rtlCol="0" anchor="ctr"/>
              <a:lstStyle/>
              <a:p>
                <a:pPr algn="ctr" defTabSz="742950" latinLnBrk="1"/>
                <a:r>
                  <a:rPr lang="ko-KR" altLang="en-US" sz="850" dirty="0">
                    <a:ln>
                      <a:solidFill>
                        <a:prstClr val="white">
                          <a:lumMod val="75000"/>
                          <a:alpha val="0"/>
                        </a:prstClr>
                      </a:solidFill>
                    </a:ln>
                    <a:gradFill>
                      <a:gsLst>
                        <a:gs pos="3000">
                          <a:schemeClr val="bg1"/>
                        </a:gs>
                        <a:gs pos="100000">
                          <a:schemeClr val="bg1"/>
                        </a:gs>
                      </a:gsLst>
                      <a:lin ang="5400000" scaled="1"/>
                    </a:gradFill>
                    <a:latin typeface="KoPub돋움체 Bold" panose="00000800000000000000" pitchFamily="2" charset="-127"/>
                    <a:ea typeface="KoPub돋움체 Bold" panose="00000800000000000000" pitchFamily="2" charset="-127"/>
                  </a:rPr>
                  <a:t>전담 기구 운영</a:t>
                </a:r>
              </a:p>
            </p:txBody>
          </p:sp>
          <p:sp>
            <p:nvSpPr>
              <p:cNvPr id="14" name="모서리가 둥근 직사각형 106">
                <a:extLst>
                  <a:ext uri="{FF2B5EF4-FFF2-40B4-BE49-F238E27FC236}">
                    <a16:creationId xmlns:a16="http://schemas.microsoft.com/office/drawing/2014/main" id="{4EBF7C6F-2666-09F5-2088-3FC636FDC233}"/>
                  </a:ext>
                </a:extLst>
              </p:cNvPr>
              <p:cNvSpPr/>
              <p:nvPr/>
            </p:nvSpPr>
            <p:spPr>
              <a:xfrm>
                <a:off x="7358035" y="1668549"/>
                <a:ext cx="1006649" cy="236276"/>
              </a:xfrm>
              <a:prstGeom prst="roundRect">
                <a:avLst>
                  <a:gd name="adj" fmla="val 0"/>
                </a:avLst>
              </a:prstGeom>
              <a:solidFill>
                <a:srgbClr val="132F95"/>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0" bIns="18000" rtlCol="0" anchor="ctr"/>
              <a:lstStyle/>
              <a:p>
                <a:pPr algn="ctr" defTabSz="742950" latinLnBrk="1"/>
                <a:r>
                  <a:rPr lang="ko-KR" altLang="en-US" sz="850" dirty="0">
                    <a:ln>
                      <a:solidFill>
                        <a:prstClr val="white">
                          <a:lumMod val="75000"/>
                          <a:alpha val="0"/>
                        </a:prstClr>
                      </a:solidFill>
                    </a:ln>
                    <a:gradFill>
                      <a:gsLst>
                        <a:gs pos="3000">
                          <a:schemeClr val="bg1"/>
                        </a:gs>
                        <a:gs pos="100000">
                          <a:schemeClr val="bg1"/>
                        </a:gs>
                      </a:gsLst>
                      <a:lin ang="5400000" scaled="1"/>
                    </a:gradFill>
                    <a:latin typeface="KoPub돋움체 Bold" panose="00000800000000000000" pitchFamily="2" charset="-127"/>
                    <a:ea typeface="KoPub돋움체 Bold" panose="00000800000000000000" pitchFamily="2" charset="-127"/>
                  </a:rPr>
                  <a:t>규제 입법</a:t>
                </a:r>
              </a:p>
            </p:txBody>
          </p:sp>
        </p:grpSp>
      </p:grpSp>
      <p:cxnSp>
        <p:nvCxnSpPr>
          <p:cNvPr id="40" name="연결선: 꺾임 39">
            <a:extLst>
              <a:ext uri="{FF2B5EF4-FFF2-40B4-BE49-F238E27FC236}">
                <a16:creationId xmlns:a16="http://schemas.microsoft.com/office/drawing/2014/main" id="{CA3097E2-BF02-F84C-59A5-464CEBE00010}"/>
              </a:ext>
            </a:extLst>
          </p:cNvPr>
          <p:cNvCxnSpPr>
            <a:cxnSpLocks/>
            <a:stCxn id="34" idx="1"/>
            <a:endCxn id="452" idx="0"/>
          </p:cNvCxnSpPr>
          <p:nvPr/>
        </p:nvCxnSpPr>
        <p:spPr>
          <a:xfrm rot="10800000" flipV="1">
            <a:off x="1376033" y="3946558"/>
            <a:ext cx="639925" cy="507515"/>
          </a:xfrm>
          <a:prstGeom prst="bentConnector2">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7243F84D-3B94-0470-21D8-11457E33D35D}"/>
              </a:ext>
            </a:extLst>
          </p:cNvPr>
          <p:cNvCxnSpPr>
            <a:cxnSpLocks/>
            <a:stCxn id="36" idx="1"/>
            <a:endCxn id="447" idx="0"/>
          </p:cNvCxnSpPr>
          <p:nvPr/>
        </p:nvCxnSpPr>
        <p:spPr>
          <a:xfrm rot="10800000" flipV="1">
            <a:off x="4326969" y="4402844"/>
            <a:ext cx="1687125" cy="528902"/>
          </a:xfrm>
          <a:prstGeom prst="bentConnector2">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F1C9C16-2D43-D101-8C1D-A384E480004D}"/>
              </a:ext>
            </a:extLst>
          </p:cNvPr>
          <p:cNvCxnSpPr>
            <a:cxnSpLocks/>
            <a:stCxn id="18" idx="0"/>
            <a:endCxn id="454" idx="1"/>
          </p:cNvCxnSpPr>
          <p:nvPr/>
        </p:nvCxnSpPr>
        <p:spPr>
          <a:xfrm rot="5400000" flipH="1" flipV="1">
            <a:off x="7233350" y="3859368"/>
            <a:ext cx="644934" cy="215452"/>
          </a:xfrm>
          <a:prstGeom prst="bentConnector2">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488D02F8-84F0-D4A2-E124-454EDB2037AE}"/>
              </a:ext>
            </a:extLst>
          </p:cNvPr>
          <p:cNvCxnSpPr>
            <a:cxnSpLocks/>
            <a:stCxn id="18" idx="2"/>
            <a:endCxn id="457" idx="1"/>
          </p:cNvCxnSpPr>
          <p:nvPr/>
        </p:nvCxnSpPr>
        <p:spPr>
          <a:xfrm rot="16200000" flipH="1">
            <a:off x="7261413" y="4709390"/>
            <a:ext cx="593485" cy="220129"/>
          </a:xfrm>
          <a:prstGeom prst="bentConnector2">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3" name="연결선: 꺾임 462">
            <a:extLst>
              <a:ext uri="{FF2B5EF4-FFF2-40B4-BE49-F238E27FC236}">
                <a16:creationId xmlns:a16="http://schemas.microsoft.com/office/drawing/2014/main" id="{D8C9358F-7728-28EA-C0DD-FED7C819B122}"/>
              </a:ext>
            </a:extLst>
          </p:cNvPr>
          <p:cNvCxnSpPr>
            <a:cxnSpLocks/>
            <a:stCxn id="38" idx="0"/>
            <a:endCxn id="445" idx="3"/>
          </p:cNvCxnSpPr>
          <p:nvPr/>
        </p:nvCxnSpPr>
        <p:spPr>
          <a:xfrm rot="16200000" flipV="1">
            <a:off x="4881578" y="2772162"/>
            <a:ext cx="595413" cy="592436"/>
          </a:xfrm>
          <a:prstGeom prst="bentConnector2">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5" name="직선 화살표 연결선 474">
            <a:extLst>
              <a:ext uri="{FF2B5EF4-FFF2-40B4-BE49-F238E27FC236}">
                <a16:creationId xmlns:a16="http://schemas.microsoft.com/office/drawing/2014/main" id="{E8F4D051-D78C-B0A6-4B20-29EF0C54F625}"/>
              </a:ext>
            </a:extLst>
          </p:cNvPr>
          <p:cNvCxnSpPr>
            <a:cxnSpLocks/>
            <a:stCxn id="36" idx="2"/>
            <a:endCxn id="450" idx="0"/>
          </p:cNvCxnSpPr>
          <p:nvPr/>
        </p:nvCxnSpPr>
        <p:spPr>
          <a:xfrm>
            <a:off x="6204523" y="4530465"/>
            <a:ext cx="3748" cy="403251"/>
          </a:xfrm>
          <a:prstGeom prst="straightConnector1">
            <a:avLst/>
          </a:prstGeom>
          <a:ln w="3175">
            <a:solidFill>
              <a:srgbClr val="00338D"/>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144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27">
            <a:extLst>
              <a:ext uri="{FF2B5EF4-FFF2-40B4-BE49-F238E27FC236}">
                <a16:creationId xmlns:a16="http://schemas.microsoft.com/office/drawing/2014/main" id="{25159BAD-2CE6-190A-DE6E-02AEEC4E2590}"/>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디지털시장법 도입 배경</a:t>
            </a:r>
            <a:r>
              <a:rPr lang="en-US" altLang="ko-KR" noProof="0" dirty="0"/>
              <a:t> </a:t>
            </a:r>
            <a:endParaRPr lang="ko-KR" altLang="en-US" noProof="0" dirty="0"/>
          </a:p>
        </p:txBody>
      </p:sp>
      <p:sp>
        <p:nvSpPr>
          <p:cNvPr id="6" name="텍스트 개체 틀 29">
            <a:extLst>
              <a:ext uri="{FF2B5EF4-FFF2-40B4-BE49-F238E27FC236}">
                <a16:creationId xmlns:a16="http://schemas.microsoft.com/office/drawing/2014/main" id="{F70637AB-A485-6F85-C02C-6B10F8EB5BC8}"/>
              </a:ext>
            </a:extLst>
          </p:cNvPr>
          <p:cNvSpPr txBox="1">
            <a:spLocks/>
          </p:cNvSpPr>
          <p:nvPr/>
        </p:nvSpPr>
        <p:spPr>
          <a:xfrm>
            <a:off x="488950" y="1162471"/>
            <a:ext cx="8928100" cy="864737"/>
          </a:xfrm>
          <a:prstGeom prst="rect">
            <a:avLst/>
          </a:prstGeom>
        </p:spPr>
        <p:txBody>
          <a:bodyPr lIns="0" tIns="0" rIns="0" bIns="0"/>
          <a:lstStyle>
            <a:lvl1pPr algn="l" eaLnBrk="1" latinLnBrk="0" hangingPunct="1">
              <a:lnSpc>
                <a:spcPct val="110000"/>
              </a:lnSpc>
              <a:spcAft>
                <a:spcPts val="600"/>
              </a:spcAft>
              <a:defRPr sz="1500" b="0" i="0">
                <a:ln>
                  <a:solidFill>
                    <a:prstClr val="white">
                      <a:lumMod val="75000"/>
                      <a:alpha val="0"/>
                    </a:prstClr>
                  </a:solidFill>
                </a:ln>
                <a:solidFill>
                  <a:schemeClr val="tx1">
                    <a:lumMod val="65000"/>
                    <a:lumOff val="35000"/>
                  </a:schemeClr>
                </a:solidFill>
                <a:latin typeface="+mn-ea"/>
                <a:ea typeface="+mn-ea"/>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r>
              <a:rPr lang="ko-KR" altLang="en-US" kern="0" dirty="0"/>
              <a:t>일부 국내 대형 플랫폼 기업이 한국 시장에서 높은 점유율을 차지하는 가운데</a:t>
            </a:r>
            <a:r>
              <a:rPr lang="en-US" altLang="ko-KR" kern="0" dirty="0"/>
              <a:t>, </a:t>
            </a:r>
            <a:r>
              <a:rPr lang="ko-KR" altLang="en-US" kern="0" dirty="0"/>
              <a:t>국내에서는 민관협력을 통한 자율규제 시스템을 구축하여 안정적인 산업 환경 구축을 노력 중임</a:t>
            </a:r>
            <a:r>
              <a:rPr lang="en-US" altLang="ko-KR" kern="0" dirty="0"/>
              <a:t>. </a:t>
            </a:r>
            <a:r>
              <a:rPr lang="ko-KR" altLang="en-US" kern="0" dirty="0"/>
              <a:t>플랫폼 기업에 대한 소비자 보호</a:t>
            </a:r>
            <a:r>
              <a:rPr lang="en-US" altLang="ko-KR" kern="0" dirty="0"/>
              <a:t>, </a:t>
            </a:r>
            <a:r>
              <a:rPr lang="ko-KR" altLang="en-US" kern="0" dirty="0"/>
              <a:t>데이터의 투명한 관리</a:t>
            </a:r>
            <a:r>
              <a:rPr lang="en-US" altLang="ko-KR" kern="0" dirty="0"/>
              <a:t>, </a:t>
            </a:r>
            <a:r>
              <a:rPr lang="ko-KR" altLang="en-US" kern="0" dirty="0"/>
              <a:t>사회적 가치의 실현 등을 위한 규제를 마련하고 있음</a:t>
            </a:r>
            <a:r>
              <a:rPr lang="en-US" altLang="ko-KR" kern="0" dirty="0"/>
              <a:t> </a:t>
            </a:r>
          </a:p>
        </p:txBody>
      </p:sp>
      <p:grpSp>
        <p:nvGrpSpPr>
          <p:cNvPr id="7" name="그룹 6">
            <a:extLst>
              <a:ext uri="{FF2B5EF4-FFF2-40B4-BE49-F238E27FC236}">
                <a16:creationId xmlns:a16="http://schemas.microsoft.com/office/drawing/2014/main" id="{D041B371-4803-53CE-5FEE-6CD859F8A16D}"/>
              </a:ext>
            </a:extLst>
          </p:cNvPr>
          <p:cNvGrpSpPr/>
          <p:nvPr/>
        </p:nvGrpSpPr>
        <p:grpSpPr>
          <a:xfrm>
            <a:off x="488949" y="2176483"/>
            <a:ext cx="8928101" cy="276837"/>
            <a:chOff x="704850" y="2013298"/>
            <a:chExt cx="4140200" cy="276837"/>
          </a:xfrm>
        </p:grpSpPr>
        <p:sp>
          <p:nvSpPr>
            <p:cNvPr id="8" name="TextBox 7">
              <a:extLst>
                <a:ext uri="{FF2B5EF4-FFF2-40B4-BE49-F238E27FC236}">
                  <a16:creationId xmlns:a16="http://schemas.microsoft.com/office/drawing/2014/main" id="{398E606C-ED08-C857-EF96-5CE0AD5F1AB9}"/>
                </a:ext>
              </a:extLst>
            </p:cNvPr>
            <p:cNvSpPr txBox="1"/>
            <p:nvPr/>
          </p:nvSpPr>
          <p:spPr>
            <a:xfrm>
              <a:off x="704850" y="2046854"/>
              <a:ext cx="112626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주요 국내 디지털 플랫폼에 대한 규제</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9" name="직선 연결선 8">
              <a:extLst>
                <a:ext uri="{FF2B5EF4-FFF2-40B4-BE49-F238E27FC236}">
                  <a16:creationId xmlns:a16="http://schemas.microsoft.com/office/drawing/2014/main" id="{9C3DEE0E-B8B4-1F94-D702-5286C9E6B27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1982FED3-0652-33FC-404E-8F82EE4893A7}"/>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텍스트 개체 틀 28">
            <a:extLst>
              <a:ext uri="{FF2B5EF4-FFF2-40B4-BE49-F238E27FC236}">
                <a16:creationId xmlns:a16="http://schemas.microsoft.com/office/drawing/2014/main" id="{9B65CEAB-23F8-397A-8ED5-3D8463A35120}"/>
              </a:ext>
            </a:extLst>
          </p:cNvPr>
          <p:cNvSpPr>
            <a:spLocks noGrp="1"/>
          </p:cNvSpPr>
          <p:nvPr>
            <p:ph type="body" sz="quarter" idx="11"/>
          </p:nvPr>
        </p:nvSpPr>
        <p:spPr>
          <a:xfrm>
            <a:off x="488950" y="617249"/>
            <a:ext cx="8928100" cy="322262"/>
          </a:xfrm>
        </p:spPr>
        <p:txBody>
          <a:bodyPr/>
          <a:lstStyle/>
          <a:p>
            <a:r>
              <a:rPr lang="ko-KR" altLang="en-US" dirty="0"/>
              <a:t>디지털시장법 유사 국내 사례</a:t>
            </a:r>
          </a:p>
        </p:txBody>
      </p:sp>
      <p:graphicFrame>
        <p:nvGraphicFramePr>
          <p:cNvPr id="38" name="표 3">
            <a:extLst>
              <a:ext uri="{FF2B5EF4-FFF2-40B4-BE49-F238E27FC236}">
                <a16:creationId xmlns:a16="http://schemas.microsoft.com/office/drawing/2014/main" id="{6330E799-1D1C-B44A-8394-074F4A34D6DC}"/>
              </a:ext>
            </a:extLst>
          </p:cNvPr>
          <p:cNvGraphicFramePr>
            <a:graphicFrameLocks noGrp="1"/>
          </p:cNvGraphicFramePr>
          <p:nvPr>
            <p:extLst>
              <p:ext uri="{D42A27DB-BD31-4B8C-83A1-F6EECF244321}">
                <p14:modId xmlns:p14="http://schemas.microsoft.com/office/powerpoint/2010/main" val="3714249935"/>
              </p:ext>
            </p:extLst>
          </p:nvPr>
        </p:nvGraphicFramePr>
        <p:xfrm>
          <a:off x="489000" y="2940185"/>
          <a:ext cx="8928000" cy="2898639"/>
        </p:xfrm>
        <a:graphic>
          <a:graphicData uri="http://schemas.openxmlformats.org/drawingml/2006/table">
            <a:tbl>
              <a:tblPr>
                <a:tableStyleId>{5C22544A-7EE6-4342-B048-85BDC9FD1C3A}</a:tableStyleId>
              </a:tblPr>
              <a:tblGrid>
                <a:gridCol w="982749">
                  <a:extLst>
                    <a:ext uri="{9D8B030D-6E8A-4147-A177-3AD203B41FA5}">
                      <a16:colId xmlns:a16="http://schemas.microsoft.com/office/drawing/2014/main" val="20000"/>
                    </a:ext>
                  </a:extLst>
                </a:gridCol>
                <a:gridCol w="1132114">
                  <a:extLst>
                    <a:ext uri="{9D8B030D-6E8A-4147-A177-3AD203B41FA5}">
                      <a16:colId xmlns:a16="http://schemas.microsoft.com/office/drawing/2014/main" val="2304835964"/>
                    </a:ext>
                  </a:extLst>
                </a:gridCol>
                <a:gridCol w="775063">
                  <a:extLst>
                    <a:ext uri="{9D8B030D-6E8A-4147-A177-3AD203B41FA5}">
                      <a16:colId xmlns:a16="http://schemas.microsoft.com/office/drawing/2014/main" val="3620780265"/>
                    </a:ext>
                  </a:extLst>
                </a:gridCol>
                <a:gridCol w="6038074">
                  <a:extLst>
                    <a:ext uri="{9D8B030D-6E8A-4147-A177-3AD203B41FA5}">
                      <a16:colId xmlns:a16="http://schemas.microsoft.com/office/drawing/2014/main" val="2601125815"/>
                    </a:ext>
                  </a:extLst>
                </a:gridCol>
              </a:tblGrid>
              <a:tr h="309860">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주요 규제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적용 단계</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시   기</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주요 내용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777191">
                <a:tc rowSpan="2">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전기통신</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사업법</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입법 개정</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ctr" latinLnBrk="0">
                        <a:lnSpc>
                          <a:spcPct val="110000"/>
                        </a:lnSpc>
                        <a:spcBef>
                          <a:spcPts val="300"/>
                        </a:spcBef>
                        <a:spcAft>
                          <a:spcPts val="0"/>
                        </a:spcAft>
                        <a:buFont typeface="Arial" panose="020B0604020202020204" pitchFamily="34" charset="0"/>
                        <a:buNone/>
                      </a:pP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2021.08</a:t>
                      </a:r>
                      <a:endPar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2021</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8</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31</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 국회 의결</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플랫폼에서 이루어지는 상거래 행위에 대한 특정 결제방식 강제 금지</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등의 결제 및 환불과 관련한 규정을 마련하여 소비자의 플랫폼 사용 안정성 확보</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1811588">
                <a:tc vMerge="1">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플랫폼 자율규제 방안 발표 및 전담 기구 운영</a:t>
                      </a:r>
                      <a:endPar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플랫폼 자율규제 방안 마련 및 전담 기구 운영</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indent="0" algn="ctr" latinLnBrk="0">
                        <a:lnSpc>
                          <a:spcPct val="110000"/>
                        </a:lnSpc>
                        <a:spcBef>
                          <a:spcPts val="300"/>
                        </a:spcBef>
                        <a:spcAft>
                          <a:spcPts val="0"/>
                        </a:spcAft>
                        <a:buFont typeface="Arial" panose="020B0604020202020204" pitchFamily="34" charset="0"/>
                        <a:buNone/>
                      </a:pP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2023.05</a:t>
                      </a:r>
                      <a:endPar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전기통신사업법</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의 개정을 통하여 플랫폼 자율규제를 위한 민간 자율기구 운영의 법적 근거 마련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과학기술정보통신부와 공정거래위원회 등의 정부기관과 네이버</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카카오</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구글</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메타 등의 국내∙외 플랫폼 기업</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플랫폼에서 비즈니스를 영위하는 중소기업 등의 이해관계자의 참여를 통하여 자율규제 방안 마련 노력</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 기업과 입점 업체 등 유관 업체와의 관계</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갑</a:t>
                      </a:r>
                      <a:r>
                        <a:rPr lang="en-US" altLang="ko-KR" sz="1050" dirty="0">
                          <a:ln>
                            <a:solidFill>
                              <a:schemeClr val="bg1">
                                <a:lumMod val="65000"/>
                                <a:alpha val="0"/>
                              </a:scheme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을 분과</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플랫폼을 통한 상거래 이용 소비자 및 플랫폼 이용자 보호</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소비자</a:t>
                      </a:r>
                      <a:r>
                        <a:rPr lang="en-US" altLang="ko-KR" sz="1050" dirty="0">
                          <a:ln>
                            <a:solidFill>
                              <a:schemeClr val="bg1">
                                <a:lumMod val="65000"/>
                                <a:alpha val="0"/>
                              </a:scheme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이용자 분과</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데이터의 활용과 인공지능 기술의 적용</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데이터</a:t>
                      </a:r>
                      <a:r>
                        <a:rPr lang="en-US" altLang="ko-KR" sz="1050" dirty="0">
                          <a:ln>
                            <a:solidFill>
                              <a:schemeClr val="bg1">
                                <a:lumMod val="65000"/>
                                <a:alpha val="0"/>
                              </a:scheme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인공지능 분과</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 기업의 사회적 책무</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(ESG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분과</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등의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4</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개 분과로 나누어 운영</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네이버</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카카오 등의 대형 플랫폼 외에 오픈마켓</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배달앱</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숙박앱 등 플랫폼 기업의 자율규제 적용 범위 확대 도모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8888726"/>
                  </a:ext>
                </a:extLst>
              </a:tr>
            </a:tbl>
          </a:graphicData>
        </a:graphic>
      </p:graphicFrame>
      <p:sp>
        <p:nvSpPr>
          <p:cNvPr id="39" name="TextBox 38">
            <a:extLst>
              <a:ext uri="{FF2B5EF4-FFF2-40B4-BE49-F238E27FC236}">
                <a16:creationId xmlns:a16="http://schemas.microsoft.com/office/drawing/2014/main" id="{0A6387FD-9A61-3D10-F3DB-E1FE5B7B5F08}"/>
              </a:ext>
            </a:extLst>
          </p:cNvPr>
          <p:cNvSpPr txBox="1"/>
          <p:nvPr/>
        </p:nvSpPr>
        <p:spPr>
          <a:xfrm>
            <a:off x="511366" y="5971302"/>
            <a:ext cx="4275267" cy="123111"/>
          </a:xfrm>
          <a:prstGeom prst="rect">
            <a:avLst/>
          </a:prstGeom>
          <a:noFill/>
        </p:spPr>
        <p:txBody>
          <a:bodyPr wrap="square" lIns="0" tIns="0" rIns="0" bIns="0" rtlCol="0">
            <a:spAutoFit/>
          </a:bodyPr>
          <a:lstStyle/>
          <a:p>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 name="직사각형 1">
            <a:extLst>
              <a:ext uri="{FF2B5EF4-FFF2-40B4-BE49-F238E27FC236}">
                <a16:creationId xmlns:a16="http://schemas.microsoft.com/office/drawing/2014/main" id="{BD8485A1-B310-0AF6-0B98-865DE2EFF1CD}"/>
              </a:ext>
            </a:extLst>
          </p:cNvPr>
          <p:cNvSpPr/>
          <p:nvPr/>
        </p:nvSpPr>
        <p:spPr>
          <a:xfrm>
            <a:off x="882828" y="2547550"/>
            <a:ext cx="635176" cy="276999"/>
          </a:xfrm>
          <a:prstGeom prst="rect">
            <a:avLst/>
          </a:prstGeom>
          <a:noFill/>
        </p:spPr>
        <p:txBody>
          <a:bodyPr wrap="square" anchor="ctr">
            <a:spAutoFit/>
          </a:bodyPr>
          <a:lstStyle/>
          <a:p>
            <a:r>
              <a:rPr lang="ko-KR" altLang="en-US"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rPr>
              <a:t>한국</a:t>
            </a:r>
            <a:endParaRPr lang="en-US" altLang="ko-KR"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endParaRPr>
          </a:p>
        </p:txBody>
      </p:sp>
      <p:pic>
        <p:nvPicPr>
          <p:cNvPr id="4" name="Image 152" descr="Abkhazia.png">
            <a:extLst>
              <a:ext uri="{FF2B5EF4-FFF2-40B4-BE49-F238E27FC236}">
                <a16:creationId xmlns:a16="http://schemas.microsoft.com/office/drawing/2014/main" id="{5A2E8F45-811A-5B8C-EB8D-9C0AB3492E03}"/>
              </a:ext>
            </a:extLst>
          </p:cNvPr>
          <p:cNvPicPr>
            <a:picLocks noChangeAspect="1"/>
          </p:cNvPicPr>
          <p:nvPr/>
        </p:nvPicPr>
        <p:blipFill>
          <a:blip r:embed="rId2" cstate="print"/>
          <a:srcRect l="2575" t="7155" r="2697" b="5398"/>
          <a:stretch>
            <a:fillRect/>
          </a:stretch>
        </p:blipFill>
        <p:spPr>
          <a:xfrm>
            <a:off x="504190" y="2580488"/>
            <a:ext cx="378638" cy="233152"/>
          </a:xfrm>
          <a:prstGeom prst="rect">
            <a:avLst/>
          </a:prstGeom>
          <a:ln>
            <a:solidFill>
              <a:schemeClr val="bg1">
                <a:lumMod val="85000"/>
              </a:schemeClr>
            </a:solidFill>
          </a:ln>
        </p:spPr>
      </p:pic>
    </p:spTree>
    <p:extLst>
      <p:ext uri="{BB962C8B-B14F-4D97-AF65-F5344CB8AC3E}">
        <p14:creationId xmlns:p14="http://schemas.microsoft.com/office/powerpoint/2010/main" val="379519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3A73E44D-A4BD-FBF2-63C1-3576DC1E06E1}"/>
              </a:ext>
            </a:extLst>
          </p:cNvPr>
          <p:cNvSpPr/>
          <p:nvPr/>
        </p:nvSpPr>
        <p:spPr>
          <a:xfrm>
            <a:off x="882828" y="4237014"/>
            <a:ext cx="635176" cy="276999"/>
          </a:xfrm>
          <a:prstGeom prst="rect">
            <a:avLst/>
          </a:prstGeom>
          <a:noFill/>
        </p:spPr>
        <p:txBody>
          <a:bodyPr wrap="square" anchor="ctr">
            <a:spAutoFit/>
          </a:bodyPr>
          <a:lstStyle/>
          <a:p>
            <a:r>
              <a:rPr lang="ko-KR" altLang="en-US"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rPr>
              <a:t>중국</a:t>
            </a:r>
            <a:endParaRPr lang="en-US" altLang="ko-KR"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endParaRPr>
          </a:p>
        </p:txBody>
      </p:sp>
      <p:sp>
        <p:nvSpPr>
          <p:cNvPr id="5" name="텍스트 개체 틀 27">
            <a:extLst>
              <a:ext uri="{FF2B5EF4-FFF2-40B4-BE49-F238E27FC236}">
                <a16:creationId xmlns:a16="http://schemas.microsoft.com/office/drawing/2014/main" id="{25159BAD-2CE6-190A-DE6E-02AEEC4E2590}"/>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noProof="0" dirty="0"/>
              <a:t>디지털시장법 도입 배경</a:t>
            </a:r>
            <a:r>
              <a:rPr lang="en-US" altLang="ko-KR" noProof="0" dirty="0"/>
              <a:t> </a:t>
            </a:r>
            <a:endParaRPr lang="ko-KR" altLang="en-US" noProof="0" dirty="0"/>
          </a:p>
        </p:txBody>
      </p:sp>
      <p:sp>
        <p:nvSpPr>
          <p:cNvPr id="6" name="텍스트 개체 틀 29">
            <a:extLst>
              <a:ext uri="{FF2B5EF4-FFF2-40B4-BE49-F238E27FC236}">
                <a16:creationId xmlns:a16="http://schemas.microsoft.com/office/drawing/2014/main" id="{F70637AB-A485-6F85-C02C-6B10F8EB5BC8}"/>
              </a:ext>
            </a:extLst>
          </p:cNvPr>
          <p:cNvSpPr txBox="1">
            <a:spLocks/>
          </p:cNvSpPr>
          <p:nvPr/>
        </p:nvSpPr>
        <p:spPr>
          <a:xfrm>
            <a:off x="488950" y="1162471"/>
            <a:ext cx="8928100" cy="864737"/>
          </a:xfrm>
          <a:prstGeom prst="rect">
            <a:avLst/>
          </a:prstGeom>
        </p:spPr>
        <p:txBody>
          <a:bodyPr lIns="0" tIns="0" rIns="0" bIns="0"/>
          <a:lstStyle>
            <a:lvl1pPr algn="l" eaLnBrk="1" latinLnBrk="0" hangingPunct="1">
              <a:lnSpc>
                <a:spcPct val="110000"/>
              </a:lnSpc>
              <a:spcAft>
                <a:spcPts val="600"/>
              </a:spcAft>
              <a:defRPr sz="1500" b="0" i="0">
                <a:ln>
                  <a:solidFill>
                    <a:prstClr val="white">
                      <a:lumMod val="75000"/>
                      <a:alpha val="0"/>
                    </a:prstClr>
                  </a:solidFill>
                </a:ln>
                <a:solidFill>
                  <a:schemeClr val="tx1">
                    <a:lumMod val="65000"/>
                    <a:lumOff val="35000"/>
                  </a:schemeClr>
                </a:solidFill>
                <a:latin typeface="+mn-ea"/>
                <a:ea typeface="+mn-ea"/>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r>
              <a:rPr lang="ko-KR" altLang="en-US" kern="0" dirty="0"/>
              <a:t>미국은 시장 지배적 지위를 가지는 플랫폼 기업의 반경쟁력 행위를 막기 위한 반독점법을 활용하여 자유로운 경쟁 환경을 구성하기 위한 노력을 지속하고 있음</a:t>
            </a:r>
            <a:r>
              <a:rPr lang="en-US" altLang="ko-KR" kern="0" dirty="0"/>
              <a:t>. </a:t>
            </a:r>
            <a:r>
              <a:rPr lang="ko-KR" altLang="en-US" kern="0" dirty="0"/>
              <a:t>중국은 플랫폼 기업이 갖는 시장 지배력 남용을 제약하고 경영자에게 플랫폼 내 행위에 대한 감독과 소비자 보호 의무를 부여하여 디지털 플랫폼 시장에 대한 규제를 가하고 있음</a:t>
            </a:r>
            <a:endParaRPr lang="en-US" altLang="ko-KR" kern="0" dirty="0"/>
          </a:p>
          <a:p>
            <a:endParaRPr lang="en-US" altLang="ko-KR" kern="0" dirty="0"/>
          </a:p>
        </p:txBody>
      </p:sp>
      <p:grpSp>
        <p:nvGrpSpPr>
          <p:cNvPr id="7" name="그룹 6">
            <a:extLst>
              <a:ext uri="{FF2B5EF4-FFF2-40B4-BE49-F238E27FC236}">
                <a16:creationId xmlns:a16="http://schemas.microsoft.com/office/drawing/2014/main" id="{D041B371-4803-53CE-5FEE-6CD859F8A16D}"/>
              </a:ext>
            </a:extLst>
          </p:cNvPr>
          <p:cNvGrpSpPr/>
          <p:nvPr/>
        </p:nvGrpSpPr>
        <p:grpSpPr>
          <a:xfrm>
            <a:off x="488949" y="2176483"/>
            <a:ext cx="8934290" cy="276837"/>
            <a:chOff x="704850" y="2013298"/>
            <a:chExt cx="4140200" cy="276837"/>
          </a:xfrm>
        </p:grpSpPr>
        <p:sp>
          <p:nvSpPr>
            <p:cNvPr id="8" name="TextBox 7">
              <a:extLst>
                <a:ext uri="{FF2B5EF4-FFF2-40B4-BE49-F238E27FC236}">
                  <a16:creationId xmlns:a16="http://schemas.microsoft.com/office/drawing/2014/main" id="{398E606C-ED08-C857-EF96-5CE0AD5F1AB9}"/>
                </a:ext>
              </a:extLst>
            </p:cNvPr>
            <p:cNvSpPr txBox="1"/>
            <p:nvPr/>
          </p:nvSpPr>
          <p:spPr>
            <a:xfrm>
              <a:off x="704850" y="2046854"/>
              <a:ext cx="1193918"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주요 글로벌 디지털 플랫폼에 대한 규제</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9" name="직선 연결선 8">
              <a:extLst>
                <a:ext uri="{FF2B5EF4-FFF2-40B4-BE49-F238E27FC236}">
                  <a16:creationId xmlns:a16="http://schemas.microsoft.com/office/drawing/2014/main" id="{9C3DEE0E-B8B4-1F94-D702-5286C9E6B27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1982FED3-0652-33FC-404E-8F82EE4893A7}"/>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텍스트 개체 틀 28">
            <a:extLst>
              <a:ext uri="{FF2B5EF4-FFF2-40B4-BE49-F238E27FC236}">
                <a16:creationId xmlns:a16="http://schemas.microsoft.com/office/drawing/2014/main" id="{9B65CEAB-23F8-397A-8ED5-3D8463A35120}"/>
              </a:ext>
            </a:extLst>
          </p:cNvPr>
          <p:cNvSpPr>
            <a:spLocks noGrp="1"/>
          </p:cNvSpPr>
          <p:nvPr>
            <p:ph type="body" sz="quarter" idx="11"/>
          </p:nvPr>
        </p:nvSpPr>
        <p:spPr>
          <a:xfrm>
            <a:off x="488950" y="617249"/>
            <a:ext cx="8928100" cy="322262"/>
          </a:xfrm>
        </p:spPr>
        <p:txBody>
          <a:bodyPr/>
          <a:lstStyle/>
          <a:p>
            <a:r>
              <a:rPr lang="ko-KR" altLang="en-US" dirty="0"/>
              <a:t>디지털시장법 유사 글로벌 사례</a:t>
            </a:r>
          </a:p>
        </p:txBody>
      </p:sp>
      <p:sp>
        <p:nvSpPr>
          <p:cNvPr id="14" name="TextBox 13">
            <a:extLst>
              <a:ext uri="{FF2B5EF4-FFF2-40B4-BE49-F238E27FC236}">
                <a16:creationId xmlns:a16="http://schemas.microsoft.com/office/drawing/2014/main" id="{7C918EC3-DEEC-3E20-7900-3F7841D52A70}"/>
              </a:ext>
            </a:extLst>
          </p:cNvPr>
          <p:cNvSpPr txBox="1"/>
          <p:nvPr/>
        </p:nvSpPr>
        <p:spPr>
          <a:xfrm>
            <a:off x="511366" y="6006280"/>
            <a:ext cx="4275267" cy="123111"/>
          </a:xfrm>
          <a:prstGeom prst="rect">
            <a:avLst/>
          </a:prstGeom>
          <a:noFill/>
        </p:spPr>
        <p:txBody>
          <a:bodyPr wrap="square" lIns="0" tIns="0" rIns="0" bIns="0" rtlCol="0">
            <a:spAutoFit/>
          </a:bodyPr>
          <a:lstStyle/>
          <a:p>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5" name="표 3">
            <a:extLst>
              <a:ext uri="{FF2B5EF4-FFF2-40B4-BE49-F238E27FC236}">
                <a16:creationId xmlns:a16="http://schemas.microsoft.com/office/drawing/2014/main" id="{4AF2EB6F-4B74-FBC4-753E-887A061BFD4B}"/>
              </a:ext>
            </a:extLst>
          </p:cNvPr>
          <p:cNvGraphicFramePr>
            <a:graphicFrameLocks noGrp="1"/>
          </p:cNvGraphicFramePr>
          <p:nvPr>
            <p:extLst>
              <p:ext uri="{D42A27DB-BD31-4B8C-83A1-F6EECF244321}">
                <p14:modId xmlns:p14="http://schemas.microsoft.com/office/powerpoint/2010/main" val="3255087840"/>
              </p:ext>
            </p:extLst>
          </p:nvPr>
        </p:nvGraphicFramePr>
        <p:xfrm>
          <a:off x="495802" y="2873564"/>
          <a:ext cx="8927437" cy="1250290"/>
        </p:xfrm>
        <a:graphic>
          <a:graphicData uri="http://schemas.openxmlformats.org/drawingml/2006/table">
            <a:tbl>
              <a:tblPr>
                <a:tableStyleId>{5C22544A-7EE6-4342-B048-85BDC9FD1C3A}</a:tableStyleId>
              </a:tblPr>
              <a:tblGrid>
                <a:gridCol w="1249630">
                  <a:extLst>
                    <a:ext uri="{9D8B030D-6E8A-4147-A177-3AD203B41FA5}">
                      <a16:colId xmlns:a16="http://schemas.microsoft.com/office/drawing/2014/main" val="20000"/>
                    </a:ext>
                  </a:extLst>
                </a:gridCol>
                <a:gridCol w="7677807">
                  <a:extLst>
                    <a:ext uri="{9D8B030D-6E8A-4147-A177-3AD203B41FA5}">
                      <a16:colId xmlns:a16="http://schemas.microsoft.com/office/drawing/2014/main" val="2601125815"/>
                    </a:ext>
                  </a:extLst>
                </a:gridCol>
              </a:tblGrid>
              <a:tr h="254259">
                <a:tc>
                  <a:txBody>
                    <a:bodyPr/>
                    <a:lstStyle/>
                    <a:p>
                      <a:pPr algn="ctr" latinLnBrk="0"/>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주요 규제 </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핵심 내용</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996031">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반독점법</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 의회는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2020</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시장 지배적 지위를 가지는 플랫폼 기업에 대한 반경쟁적 행위를 막기 위하여 반독점법 보고서를 하원에서 공개함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89535" marR="0" lvl="0" indent="-89535" algn="l" eaLnBrk="1" fontAlgn="ctr" latinLnBrk="0" hangingPunct="1">
                        <a:lnSpc>
                          <a:spcPct val="110000"/>
                        </a:lnSpc>
                        <a:spcBef>
                          <a:spcPts val="0"/>
                        </a:spcBef>
                        <a:spcAft>
                          <a:spcPts val="300"/>
                        </a:spcAft>
                        <a:buClrTx/>
                        <a:buSzTx/>
                        <a:buFont typeface="Arial" panose="020B0604020202020204" pitchFamily="34" charset="0"/>
                        <a:buChar cha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a:cs typeface="+mn-cs"/>
                        </a:rPr>
                        <a:t>플랫폼 기업이 자사의 서비스를 우대하는 방식으로 소비자의 선택권에 제약을 가하지 못하도록 하여 자유로운 경쟁 환경의 구성을 목적으로 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 정부는 플랫폼 기업 구글이 시장 지배적 지위를 활용하여 반독점법을 위반하였다고 주장하여 소송을 제기하였으며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2023</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9</a:t>
                      </a: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현재 재판 진행중</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bl>
          </a:graphicData>
        </a:graphic>
      </p:graphicFrame>
      <p:graphicFrame>
        <p:nvGraphicFramePr>
          <p:cNvPr id="16" name="표 3">
            <a:extLst>
              <a:ext uri="{FF2B5EF4-FFF2-40B4-BE49-F238E27FC236}">
                <a16:creationId xmlns:a16="http://schemas.microsoft.com/office/drawing/2014/main" id="{81132ED0-B6DF-C342-F8C4-ED4D15A8ADAE}"/>
              </a:ext>
            </a:extLst>
          </p:cNvPr>
          <p:cNvGraphicFramePr>
            <a:graphicFrameLocks noGrp="1"/>
          </p:cNvGraphicFramePr>
          <p:nvPr>
            <p:extLst>
              <p:ext uri="{D42A27DB-BD31-4B8C-83A1-F6EECF244321}">
                <p14:modId xmlns:p14="http://schemas.microsoft.com/office/powerpoint/2010/main" val="1384745180"/>
              </p:ext>
            </p:extLst>
          </p:nvPr>
        </p:nvGraphicFramePr>
        <p:xfrm>
          <a:off x="496044" y="4558880"/>
          <a:ext cx="8927438" cy="1293280"/>
        </p:xfrm>
        <a:graphic>
          <a:graphicData uri="http://schemas.openxmlformats.org/drawingml/2006/table">
            <a:tbl>
              <a:tblPr>
                <a:tableStyleId>{5C22544A-7EE6-4342-B048-85BDC9FD1C3A}</a:tableStyleId>
              </a:tblPr>
              <a:tblGrid>
                <a:gridCol w="1249630">
                  <a:extLst>
                    <a:ext uri="{9D8B030D-6E8A-4147-A177-3AD203B41FA5}">
                      <a16:colId xmlns:a16="http://schemas.microsoft.com/office/drawing/2014/main" val="20000"/>
                    </a:ext>
                  </a:extLst>
                </a:gridCol>
                <a:gridCol w="7677808">
                  <a:extLst>
                    <a:ext uri="{9D8B030D-6E8A-4147-A177-3AD203B41FA5}">
                      <a16:colId xmlns:a16="http://schemas.microsoft.com/office/drawing/2014/main" val="2601125815"/>
                    </a:ext>
                  </a:extLst>
                </a:gridCol>
              </a:tblGrid>
              <a:tr h="258656">
                <a:tc>
                  <a:txBody>
                    <a:bodyPr/>
                    <a:lstStyle/>
                    <a:p>
                      <a:pPr algn="ctr" latinLnBrk="0"/>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주요 규제</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핵심 내용</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258656">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독금법</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독점계약 등의 플랫폼 기업이 가지는 시장 지배적 지위를 활용하여 독점행위를 하는 것을 규제함</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258656">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부정경쟁방지법</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 기업이 다른 경영자의 합법적인 상품 및 서비스 판매를 제약하는 행위를 하지 못하도록 제한함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8888726"/>
                  </a:ext>
                </a:extLst>
              </a:tr>
              <a:tr h="258656">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가격법</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 기업이 최저가 표기와 같은 소비자 가격에 대하여 허위 기재 및 오해를 유발할 수 있는 표현 사용을 금지함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31020229"/>
                  </a:ext>
                </a:extLst>
              </a:tr>
              <a:tr h="258656">
                <a:tc>
                  <a:txBody>
                    <a:bodyPr/>
                    <a:lstStyle/>
                    <a:p>
                      <a:pPr marL="0" indent="0" algn="ctr" latinLnBrk="0">
                        <a:lnSpc>
                          <a:spcPct val="110000"/>
                        </a:lnSpc>
                        <a:spcBef>
                          <a:spcPts val="300"/>
                        </a:spcBef>
                        <a:spcAft>
                          <a:spcPts val="0"/>
                        </a:spcAft>
                        <a:buFont typeface="Arial" panose="020B0604020202020204" pitchFamily="34" charset="0"/>
                        <a:buNone/>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전자상거래법</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소비자 보호 및 불공정 거래 방지를 위하여 플랫폼 사업자의 경영자에게 플랫폼 내 상거래 행위에 대한 감독과 소비자 보호 의무 부여함</a:t>
                      </a:r>
                      <a:endParaRPr lang="en-US" altLang="ko-KR" sz="105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54849698"/>
                  </a:ext>
                </a:extLst>
              </a:tr>
            </a:tbl>
          </a:graphicData>
        </a:graphic>
      </p:graphicFrame>
      <p:pic>
        <p:nvPicPr>
          <p:cNvPr id="4" name="그림 3" descr="국기, 미국 국기, 국기의 날(미국)이(가) 표시된 사진&#10;&#10;자동 생성된 설명">
            <a:extLst>
              <a:ext uri="{FF2B5EF4-FFF2-40B4-BE49-F238E27FC236}">
                <a16:creationId xmlns:a16="http://schemas.microsoft.com/office/drawing/2014/main" id="{C2F4FBC0-4CFF-9223-7EA5-864052B9884D}"/>
              </a:ext>
            </a:extLst>
          </p:cNvPr>
          <p:cNvPicPr>
            <a:picLocks noChangeAspect="1"/>
          </p:cNvPicPr>
          <p:nvPr/>
        </p:nvPicPr>
        <p:blipFill>
          <a:blip r:embed="rId2"/>
          <a:stretch>
            <a:fillRect/>
          </a:stretch>
        </p:blipFill>
        <p:spPr>
          <a:xfrm>
            <a:off x="494476" y="2564904"/>
            <a:ext cx="369281" cy="247483"/>
          </a:xfrm>
          <a:prstGeom prst="rect">
            <a:avLst/>
          </a:prstGeom>
          <a:ln>
            <a:solidFill>
              <a:schemeClr val="bg1">
                <a:lumMod val="85000"/>
              </a:schemeClr>
            </a:solidFill>
          </a:ln>
        </p:spPr>
      </p:pic>
      <p:pic>
        <p:nvPicPr>
          <p:cNvPr id="13" name="그림 12" descr="국기, 상징, 별이(가) 표시된 사진&#10;&#10;자동 생성된 설명">
            <a:extLst>
              <a:ext uri="{FF2B5EF4-FFF2-40B4-BE49-F238E27FC236}">
                <a16:creationId xmlns:a16="http://schemas.microsoft.com/office/drawing/2014/main" id="{EC2E41CC-267C-9D32-96AB-AF75CCE34133}"/>
              </a:ext>
            </a:extLst>
          </p:cNvPr>
          <p:cNvPicPr>
            <a:picLocks noChangeAspect="1"/>
          </p:cNvPicPr>
          <p:nvPr/>
        </p:nvPicPr>
        <p:blipFill>
          <a:blip r:embed="rId3"/>
          <a:stretch>
            <a:fillRect/>
          </a:stretch>
        </p:blipFill>
        <p:spPr>
          <a:xfrm>
            <a:off x="510822" y="4240650"/>
            <a:ext cx="378638" cy="253754"/>
          </a:xfrm>
          <a:prstGeom prst="rect">
            <a:avLst/>
          </a:prstGeom>
          <a:ln>
            <a:solidFill>
              <a:schemeClr val="bg1">
                <a:lumMod val="85000"/>
              </a:schemeClr>
            </a:solidFill>
          </a:ln>
        </p:spPr>
      </p:pic>
      <p:sp>
        <p:nvSpPr>
          <p:cNvPr id="17" name="직사각형 16">
            <a:extLst>
              <a:ext uri="{FF2B5EF4-FFF2-40B4-BE49-F238E27FC236}">
                <a16:creationId xmlns:a16="http://schemas.microsoft.com/office/drawing/2014/main" id="{C5FCF9D5-C455-02C7-260E-0A779F58DBCD}"/>
              </a:ext>
            </a:extLst>
          </p:cNvPr>
          <p:cNvSpPr/>
          <p:nvPr/>
        </p:nvSpPr>
        <p:spPr>
          <a:xfrm>
            <a:off x="882828" y="2547550"/>
            <a:ext cx="635176" cy="276999"/>
          </a:xfrm>
          <a:prstGeom prst="rect">
            <a:avLst/>
          </a:prstGeom>
          <a:noFill/>
        </p:spPr>
        <p:txBody>
          <a:bodyPr wrap="square" anchor="ctr">
            <a:spAutoFit/>
          </a:bodyPr>
          <a:lstStyle/>
          <a:p>
            <a:r>
              <a:rPr lang="ko-KR" altLang="en-US"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rPr>
              <a:t>미국</a:t>
            </a:r>
            <a:endParaRPr lang="en-US" altLang="ko-KR" sz="1200" dirty="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180182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1667260207"/>
              </p:ext>
            </p:extLst>
          </p:nvPr>
        </p:nvGraphicFramePr>
        <p:xfrm>
          <a:off x="1050977" y="2578879"/>
          <a:ext cx="5849657" cy="239014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디지털시장법 도입 배경</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endPar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chemeClr val="bg1"/>
                          </a:solidFill>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500" b="0" noProof="0" dirty="0">
                          <a:ln>
                            <a:solidFill>
                              <a:schemeClr val="accent1">
                                <a:alpha val="0"/>
                              </a:schemeClr>
                            </a:solidFill>
                          </a:ln>
                          <a:solidFill>
                            <a:schemeClr val="bg1"/>
                          </a:solidFill>
                          <a:latin typeface="+mj-ea"/>
                          <a:ea typeface="+mj-ea"/>
                          <a:cs typeface="+mn-cs"/>
                        </a:rPr>
                        <a:t>디지털시장법 주요 내용</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sz="1500" b="0" dirty="0">
                          <a:ln>
                            <a:solidFill>
                              <a:schemeClr val="accent1">
                                <a:alpha val="0"/>
                              </a:schemeClr>
                            </a:solidFill>
                          </a:ln>
                          <a:solidFill>
                            <a:schemeClr val="bg1"/>
                          </a:solidFill>
                          <a:latin typeface="+mj-ea"/>
                          <a:ea typeface="+mj-ea"/>
                          <a:cs typeface="+mn-cs"/>
                        </a:rPr>
                        <a:t>7</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 규제 대상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디지털시장법의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600" b="0" kern="1200" dirty="0">
                          <a:ln>
                            <a:solidFill>
                              <a:schemeClr val="accent1">
                                <a:alpha val="0"/>
                              </a:schemeClr>
                            </a:solidFill>
                          </a:ln>
                          <a:solidFill>
                            <a:srgbClr val="00338D"/>
                          </a:solidFill>
                          <a:latin typeface="+mn-lt"/>
                          <a:ea typeface="+mn-ea"/>
                          <a:cs typeface="+mn-cs"/>
                        </a:rPr>
                        <a:t>16</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bl>
          </a:graphicData>
        </a:graphic>
      </p:graphicFrame>
    </p:spTree>
    <p:extLst>
      <p:ext uri="{BB962C8B-B14F-4D97-AF65-F5344CB8AC3E}">
        <p14:creationId xmlns:p14="http://schemas.microsoft.com/office/powerpoint/2010/main" val="1497389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553974B9-3D5D-B971-75DF-D567AA6ACC45}"/>
              </a:ext>
            </a:extLst>
          </p:cNvPr>
          <p:cNvGrpSpPr/>
          <p:nvPr/>
        </p:nvGrpSpPr>
        <p:grpSpPr>
          <a:xfrm>
            <a:off x="488949" y="2573265"/>
            <a:ext cx="4291597" cy="3268735"/>
            <a:chOff x="488949" y="2573265"/>
            <a:chExt cx="4284663" cy="3268735"/>
          </a:xfrm>
        </p:grpSpPr>
        <p:sp>
          <p:nvSpPr>
            <p:cNvPr id="5" name="사각형: 둥근 모서리 4">
              <a:extLst>
                <a:ext uri="{FF2B5EF4-FFF2-40B4-BE49-F238E27FC236}">
                  <a16:creationId xmlns:a16="http://schemas.microsoft.com/office/drawing/2014/main" id="{0910D998-0B45-41B7-ABBF-FBC2E41E7E57}"/>
                </a:ext>
              </a:extLst>
            </p:cNvPr>
            <p:cNvSpPr/>
            <p:nvPr/>
          </p:nvSpPr>
          <p:spPr>
            <a:xfrm>
              <a:off x="488949" y="2573265"/>
              <a:ext cx="4284663" cy="3268735"/>
            </a:xfrm>
            <a:prstGeom prst="roundRect">
              <a:avLst>
                <a:gd name="adj" fmla="val 0"/>
              </a:avLst>
            </a:prstGeom>
            <a:solidFill>
              <a:srgbClr val="E4F6FF"/>
            </a:soli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hangingPunct="0">
                <a:lnSpc>
                  <a:spcPct val="110000"/>
                </a:lnSpc>
              </a:pPr>
              <a:endParaRPr lang="ko-KR" altLang="en-US" sz="1200" b="1" dirty="0">
                <a:ln>
                  <a:solidFill>
                    <a:prstClr val="white">
                      <a:lumMod val="7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cxnSp>
          <p:nvCxnSpPr>
            <p:cNvPr id="6" name="직선 연결선 5">
              <a:extLst>
                <a:ext uri="{FF2B5EF4-FFF2-40B4-BE49-F238E27FC236}">
                  <a16:creationId xmlns:a16="http://schemas.microsoft.com/office/drawing/2014/main" id="{7A0EC12C-AF78-3F6D-9DB8-19C4E316E728}"/>
                </a:ext>
              </a:extLst>
            </p:cNvPr>
            <p:cNvCxnSpPr>
              <a:cxnSpLocks/>
            </p:cNvCxnSpPr>
            <p:nvPr/>
          </p:nvCxnSpPr>
          <p:spPr>
            <a:xfrm>
              <a:off x="488949" y="2573266"/>
              <a:ext cx="428405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877C39B-626E-098A-D23C-E39BC57AD7DD}"/>
                </a:ext>
              </a:extLst>
            </p:cNvPr>
            <p:cNvCxnSpPr>
              <a:cxnSpLocks/>
            </p:cNvCxnSpPr>
            <p:nvPr/>
          </p:nvCxnSpPr>
          <p:spPr>
            <a:xfrm>
              <a:off x="488949" y="5842000"/>
              <a:ext cx="428405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텍스트 개체 틀 1">
            <a:extLst>
              <a:ext uri="{FF2B5EF4-FFF2-40B4-BE49-F238E27FC236}">
                <a16:creationId xmlns:a16="http://schemas.microsoft.com/office/drawing/2014/main" id="{CB1F8750-B3E0-C311-5D4B-492B133EEB1A}"/>
              </a:ext>
            </a:extLst>
          </p:cNvPr>
          <p:cNvSpPr>
            <a:spLocks noGrp="1"/>
          </p:cNvSpPr>
          <p:nvPr>
            <p:ph type="body" sz="quarter" idx="10"/>
          </p:nvPr>
        </p:nvSpPr>
        <p:spPr/>
        <p:txBody>
          <a:bodyPr/>
          <a:lstStyle/>
          <a:p>
            <a:r>
              <a:rPr lang="en-US" altLang="ko-KR" dirty="0"/>
              <a:t>II. </a:t>
            </a:r>
            <a:r>
              <a:rPr lang="ko-KR" altLang="en-US" dirty="0"/>
              <a:t>디지털시장법 주요 내용</a:t>
            </a:r>
          </a:p>
        </p:txBody>
      </p:sp>
      <p:sp>
        <p:nvSpPr>
          <p:cNvPr id="4" name="텍스트 개체 틀 3">
            <a:extLst>
              <a:ext uri="{FF2B5EF4-FFF2-40B4-BE49-F238E27FC236}">
                <a16:creationId xmlns:a16="http://schemas.microsoft.com/office/drawing/2014/main" id="{F1013493-C38E-072E-3C72-627271DF34F9}"/>
              </a:ext>
            </a:extLst>
          </p:cNvPr>
          <p:cNvSpPr>
            <a:spLocks noGrp="1"/>
          </p:cNvSpPr>
          <p:nvPr>
            <p:ph type="body" sz="quarter" idx="13"/>
          </p:nvPr>
        </p:nvSpPr>
        <p:spPr/>
        <p:txBody>
          <a:bodyPr/>
          <a:lstStyle/>
          <a:p>
            <a:r>
              <a:rPr lang="ko-KR" altLang="en-US" dirty="0">
                <a:solidFill>
                  <a:srgbClr val="000000">
                    <a:lumMod val="65000"/>
                    <a:lumOff val="35000"/>
                  </a:srgbClr>
                </a:solidFill>
                <a:latin typeface="KoPub돋움체 Medium"/>
                <a:ea typeface="KoPub돋움체 Medium"/>
              </a:rPr>
              <a:t>디지털시장법은 </a:t>
            </a:r>
            <a:r>
              <a:rPr lang="en-US" altLang="ko-KR" dirty="0">
                <a:solidFill>
                  <a:srgbClr val="000000">
                    <a:lumMod val="65000"/>
                    <a:lumOff val="35000"/>
                  </a:srgbClr>
                </a:solidFill>
                <a:latin typeface="KoPub돋움체 Medium"/>
                <a:ea typeface="KoPub돋움체 Medium"/>
              </a:rPr>
              <a:t>‘</a:t>
            </a:r>
            <a:r>
              <a:rPr lang="ko-KR" altLang="en-US" dirty="0">
                <a:solidFill>
                  <a:srgbClr val="000000">
                    <a:lumMod val="65000"/>
                    <a:lumOff val="35000"/>
                  </a:srgbClr>
                </a:solidFill>
                <a:latin typeface="KoPub돋움체 Medium"/>
                <a:ea typeface="KoPub돋움체 Medium"/>
              </a:rPr>
              <a:t>핵심 플랫폼 서비스</a:t>
            </a:r>
            <a:r>
              <a:rPr lang="en-US" altLang="ko-KR" dirty="0">
                <a:solidFill>
                  <a:srgbClr val="000000">
                    <a:lumMod val="65000"/>
                    <a:lumOff val="35000"/>
                  </a:srgbClr>
                </a:solidFill>
                <a:latin typeface="KoPub돋움체 Medium"/>
                <a:ea typeface="KoPub돋움체 Medium"/>
              </a:rPr>
              <a:t>’</a:t>
            </a:r>
            <a:r>
              <a:rPr lang="ko-KR" altLang="en-US" dirty="0">
                <a:solidFill>
                  <a:srgbClr val="000000">
                    <a:lumMod val="65000"/>
                    <a:lumOff val="35000"/>
                  </a:srgbClr>
                </a:solidFill>
                <a:latin typeface="KoPub돋움체 Medium"/>
                <a:ea typeface="KoPub돋움체 Medium"/>
              </a:rPr>
              <a:t>를 제공하는 사업자 중 </a:t>
            </a:r>
            <a:r>
              <a:rPr lang="en-US" altLang="ko-KR" dirty="0">
                <a:solidFill>
                  <a:srgbClr val="000000">
                    <a:lumMod val="65000"/>
                    <a:lumOff val="35000"/>
                  </a:srgbClr>
                </a:solidFill>
                <a:latin typeface="KoPub돋움체 Medium"/>
                <a:ea typeface="KoPub돋움체 Medium"/>
              </a:rPr>
              <a:t>EU </a:t>
            </a:r>
            <a:r>
              <a:rPr lang="ko-KR" altLang="en-US" dirty="0">
                <a:solidFill>
                  <a:srgbClr val="000000">
                    <a:lumMod val="65000"/>
                    <a:lumOff val="35000"/>
                  </a:srgbClr>
                </a:solidFill>
                <a:latin typeface="KoPub돋움체 Medium"/>
                <a:ea typeface="KoPub돋움체 Medium"/>
              </a:rPr>
              <a:t>시장 내에서 주요 영향력과 지위를 차지하는 기업을 </a:t>
            </a:r>
            <a:r>
              <a:rPr lang="en-US" altLang="ko-KR" dirty="0">
                <a:solidFill>
                  <a:srgbClr val="000000">
                    <a:lumMod val="65000"/>
                    <a:lumOff val="35000"/>
                  </a:srgbClr>
                </a:solidFill>
                <a:latin typeface="KoPub돋움체 Medium"/>
                <a:ea typeface="KoPub돋움체 Medium"/>
              </a:rPr>
              <a:t>‘</a:t>
            </a:r>
            <a:r>
              <a:rPr lang="ko-KR" altLang="en-US" dirty="0">
                <a:solidFill>
                  <a:srgbClr val="000000">
                    <a:lumMod val="65000"/>
                    <a:lumOff val="35000"/>
                  </a:srgbClr>
                </a:solidFill>
                <a:latin typeface="KoPub돋움체 Medium"/>
                <a:ea typeface="KoPub돋움체 Medium"/>
              </a:rPr>
              <a:t>게이트키퍼</a:t>
            </a:r>
            <a:r>
              <a:rPr lang="en-US" altLang="ko-KR" dirty="0">
                <a:solidFill>
                  <a:srgbClr val="000000">
                    <a:lumMod val="65000"/>
                    <a:lumOff val="35000"/>
                  </a:srgbClr>
                </a:solidFill>
                <a:latin typeface="KoPub돋움체 Medium"/>
                <a:ea typeface="KoPub돋움체 Medium"/>
              </a:rPr>
              <a:t>’</a:t>
            </a:r>
            <a:r>
              <a:rPr lang="ko-KR" altLang="en-US" dirty="0">
                <a:solidFill>
                  <a:srgbClr val="000000">
                    <a:lumMod val="65000"/>
                    <a:lumOff val="35000"/>
                  </a:srgbClr>
                </a:solidFill>
                <a:latin typeface="KoPub돋움체 Medium"/>
                <a:ea typeface="KoPub돋움체 Medium"/>
              </a:rPr>
              <a:t>로 지정하여 규제 조치</a:t>
            </a:r>
            <a:r>
              <a:rPr lang="en-US" altLang="ko-KR" dirty="0">
                <a:solidFill>
                  <a:srgbClr val="000000">
                    <a:lumMod val="65000"/>
                    <a:lumOff val="35000"/>
                  </a:srgbClr>
                </a:solidFill>
                <a:latin typeface="KoPub돋움체 Medium"/>
                <a:ea typeface="KoPub돋움체 Medium"/>
              </a:rPr>
              <a:t>. </a:t>
            </a:r>
            <a:r>
              <a:rPr lang="ko-KR" altLang="en-US" dirty="0">
                <a:solidFill>
                  <a:srgbClr val="000000">
                    <a:lumMod val="65000"/>
                    <a:lumOff val="35000"/>
                  </a:srgbClr>
                </a:solidFill>
                <a:latin typeface="KoPub돋움체 Medium"/>
                <a:ea typeface="KoPub돋움체 Medium"/>
              </a:rPr>
              <a:t>규제 지정 기업이 의무를 불이행 시 기업 매출액의 </a:t>
            </a:r>
            <a:r>
              <a:rPr lang="en-US" altLang="ko-KR" dirty="0">
                <a:solidFill>
                  <a:srgbClr val="000000">
                    <a:lumMod val="65000"/>
                    <a:lumOff val="35000"/>
                  </a:srgbClr>
                </a:solidFill>
                <a:latin typeface="KoPub돋움체 Medium"/>
                <a:ea typeface="KoPub돋움체 Medium"/>
              </a:rPr>
              <a:t>10%</a:t>
            </a:r>
            <a:r>
              <a:rPr lang="ko-KR" altLang="en-US" dirty="0">
                <a:solidFill>
                  <a:srgbClr val="000000">
                    <a:lumMod val="65000"/>
                    <a:lumOff val="35000"/>
                  </a:srgbClr>
                </a:solidFill>
                <a:latin typeface="KoPub돋움체 Medium"/>
                <a:ea typeface="KoPub돋움체 Medium"/>
              </a:rPr>
              <a:t>까지 과징금을 부과하며</a:t>
            </a:r>
            <a:r>
              <a:rPr lang="en-US" altLang="ko-KR" dirty="0">
                <a:solidFill>
                  <a:srgbClr val="000000">
                    <a:lumMod val="65000"/>
                    <a:lumOff val="35000"/>
                  </a:srgbClr>
                </a:solidFill>
                <a:latin typeface="KoPub돋움체 Medium"/>
                <a:ea typeface="KoPub돋움체 Medium"/>
              </a:rPr>
              <a:t>, </a:t>
            </a:r>
            <a:r>
              <a:rPr lang="ko-KR" altLang="en-US" dirty="0">
                <a:solidFill>
                  <a:srgbClr val="000000">
                    <a:lumMod val="65000"/>
                    <a:lumOff val="35000"/>
                  </a:srgbClr>
                </a:solidFill>
                <a:latin typeface="KoPub돋움체 Medium"/>
                <a:ea typeface="KoPub돋움체 Medium"/>
              </a:rPr>
              <a:t>의무 사항을 체계적으로 위반한 경우 일부 사업의 매각 등 비금융 조치 또한 부과</a:t>
            </a:r>
          </a:p>
        </p:txBody>
      </p:sp>
      <p:sp>
        <p:nvSpPr>
          <p:cNvPr id="7" name="직사각형 6">
            <a:extLst>
              <a:ext uri="{FF2B5EF4-FFF2-40B4-BE49-F238E27FC236}">
                <a16:creationId xmlns:a16="http://schemas.microsoft.com/office/drawing/2014/main" id="{7BD66B89-CC29-E067-1C36-CEC29C65EE06}"/>
              </a:ext>
            </a:extLst>
          </p:cNvPr>
          <p:cNvSpPr/>
          <p:nvPr/>
        </p:nvSpPr>
        <p:spPr>
          <a:xfrm>
            <a:off x="735897" y="2945061"/>
            <a:ext cx="3999002" cy="1270348"/>
          </a:xfrm>
          <a:prstGeom prst="rect">
            <a:avLst/>
          </a:prstGeom>
        </p:spPr>
        <p:txBody>
          <a:bodyPr wrap="square" lIns="0" tIns="0" rIns="0" bIns="0">
            <a:spAutoFit/>
          </a:bodyPr>
          <a:lstStyle/>
          <a:p>
            <a:pPr marL="216000" lvl="0" indent="-108000" fontAlgn="ctr" hangingPunct="0">
              <a:lnSpc>
                <a:spcPct val="110000"/>
              </a:lnSpc>
              <a:spcBef>
                <a:spcPts val="300"/>
              </a:spcBef>
              <a:buFont typeface="KoPub돋움체 Medium" panose="00000600000000000000" pitchFamily="2" charset="-127"/>
              <a:buChar char="-"/>
              <a:defRPr/>
            </a:pP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EU</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집행위원회는 </a:t>
            </a:r>
            <a:r>
              <a:rPr lang="en-US" altLang="ko-KR" sz="1000" b="1" kern="0" dirty="0">
                <a:ln>
                  <a:solidFill>
                    <a:srgbClr val="65B2FF">
                      <a:alpha val="0"/>
                    </a:srgbClr>
                  </a:solidFill>
                </a:ln>
                <a:latin typeface="KoPub돋움체 Medium"/>
                <a:ea typeface="KoPub돋움체 Medium"/>
              </a:rPr>
              <a:t>‘</a:t>
            </a:r>
            <a:r>
              <a:rPr lang="ko-KR" altLang="en-US" sz="1000" b="1" kern="0" dirty="0">
                <a:ln>
                  <a:solidFill>
                    <a:srgbClr val="65B2FF">
                      <a:alpha val="0"/>
                    </a:srgbClr>
                  </a:solidFill>
                </a:ln>
                <a:latin typeface="KoPub돋움체 Medium"/>
                <a:ea typeface="KoPub돋움체 Medium"/>
              </a:rPr>
              <a:t>핵심 플랫폼 서비스</a:t>
            </a:r>
            <a:r>
              <a:rPr lang="en-US" altLang="ko-KR" sz="1000" b="1" kern="0" dirty="0">
                <a:ln>
                  <a:solidFill>
                    <a:srgbClr val="65B2FF">
                      <a:alpha val="0"/>
                    </a:srgbClr>
                  </a:solidFill>
                </a:ln>
                <a:latin typeface="KoPub돋움체 Medium"/>
                <a:ea typeface="KoPub돋움체 Medium"/>
              </a:rPr>
              <a:t>’</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를 제공하는 사업자 중 자체 제공 정보 또는 시장조사를 통해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3</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가지 요건</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을 충족하는 사업자를 </a:t>
            </a:r>
            <a:r>
              <a:rPr lang="en-US" altLang="ko-KR" sz="1000" b="1" kern="0" dirty="0">
                <a:ln>
                  <a:solidFill>
                    <a:srgbClr val="65B2FF">
                      <a:alpha val="0"/>
                    </a:srgbClr>
                  </a:solidFill>
                </a:ln>
                <a:latin typeface="KoPub돋움체 Medium"/>
                <a:ea typeface="KoPub돋움체 Medium"/>
              </a:rPr>
              <a:t>‘</a:t>
            </a:r>
            <a:r>
              <a:rPr lang="ko-KR" altLang="en-US" sz="1000" b="1" kern="0" dirty="0">
                <a:ln>
                  <a:solidFill>
                    <a:srgbClr val="65B2FF">
                      <a:alpha val="0"/>
                    </a:srgbClr>
                  </a:solidFill>
                </a:ln>
                <a:latin typeface="KoPub돋움체 Medium"/>
                <a:ea typeface="KoPub돋움체 Medium"/>
              </a:rPr>
              <a:t>게이트키퍼</a:t>
            </a:r>
            <a:r>
              <a:rPr lang="en-US" altLang="ko-KR" sz="1000" b="1" kern="0" dirty="0">
                <a:ln>
                  <a:solidFill>
                    <a:srgbClr val="65B2FF">
                      <a:alpha val="0"/>
                    </a:srgbClr>
                  </a:solidFill>
                </a:ln>
                <a:latin typeface="KoPub돋움체 Medium"/>
                <a:ea typeface="KoPub돋움체 Medium"/>
              </a:rPr>
              <a:t>(Gatekeeper)’</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로 지정</a:t>
            </a:r>
            <a:endParaRPr lang="en-US" altLang="ko-KR" sz="1000" kern="0" dirty="0">
              <a:ln>
                <a:solidFill>
                  <a:srgbClr val="65B2FF">
                    <a:alpha val="0"/>
                  </a:srgbClr>
                </a:solidFill>
              </a:ln>
              <a:solidFill>
                <a:schemeClr val="tx1">
                  <a:lumMod val="85000"/>
                  <a:lumOff val="15000"/>
                </a:schemeClr>
              </a:solidFill>
              <a:latin typeface="KoPub돋움체 Medium"/>
              <a:ea typeface="KoPub돋움체 Medium"/>
            </a:endParaRPr>
          </a:p>
          <a:p>
            <a:pPr marL="180975" lvl="0" indent="-73025" fontAlgn="ctr" hangingPunct="0">
              <a:lnSpc>
                <a:spcPct val="110000"/>
              </a:lnSpc>
              <a:spcBef>
                <a:spcPts val="300"/>
              </a:spcBef>
              <a:defRPr/>
            </a:pP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게이트키퍼 지정 </a:t>
            </a: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3</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가지 요건</a:t>
            </a: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뒤 페이지 자세히 설명</a:t>
            </a: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 : EU </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시장에서의 ①중대한 영향력 행사</a:t>
            </a: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 ②</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중요한 중개자적 지위</a:t>
            </a:r>
            <a:r>
              <a:rPr lang="en-US" altLang="ko-KR" sz="900" kern="0" dirty="0">
                <a:ln>
                  <a:solidFill>
                    <a:srgbClr val="65B2FF">
                      <a:alpha val="0"/>
                    </a:srgbClr>
                  </a:solidFill>
                </a:ln>
                <a:solidFill>
                  <a:schemeClr val="tx1">
                    <a:lumMod val="85000"/>
                    <a:lumOff val="15000"/>
                  </a:schemeClr>
                </a:solidFill>
                <a:latin typeface="KoPub돋움체 Medium"/>
                <a:ea typeface="KoPub돋움체 Medium"/>
              </a:rPr>
              <a:t>, ③</a:t>
            </a:r>
            <a:r>
              <a:rPr lang="ko-KR" altLang="en-US" sz="900" kern="0" dirty="0">
                <a:ln>
                  <a:solidFill>
                    <a:srgbClr val="65B2FF">
                      <a:alpha val="0"/>
                    </a:srgbClr>
                  </a:solidFill>
                </a:ln>
                <a:solidFill>
                  <a:schemeClr val="tx1">
                    <a:lumMod val="85000"/>
                    <a:lumOff val="15000"/>
                  </a:schemeClr>
                </a:solidFill>
                <a:latin typeface="KoPub돋움체 Medium"/>
                <a:ea typeface="KoPub돋움체 Medium"/>
              </a:rPr>
              <a:t>견고하고 지속적인 지배적 지위</a:t>
            </a:r>
            <a:endParaRPr lang="en-US" altLang="ko-KR" sz="900" kern="0" dirty="0">
              <a:ln>
                <a:solidFill>
                  <a:srgbClr val="65B2FF">
                    <a:alpha val="0"/>
                  </a:srgbClr>
                </a:solidFill>
              </a:ln>
              <a:solidFill>
                <a:schemeClr val="tx1">
                  <a:lumMod val="85000"/>
                  <a:lumOff val="15000"/>
                </a:schemeClr>
              </a:solidFill>
              <a:latin typeface="KoPub돋움체 Medium"/>
              <a:ea typeface="KoPub돋움체 Medium"/>
            </a:endParaRPr>
          </a:p>
          <a:p>
            <a:pPr marL="216000" lvl="0" indent="-108000" fontAlgn="ctr" hangingPunct="0">
              <a:lnSpc>
                <a:spcPct val="110000"/>
              </a:lnSpc>
              <a:spcBef>
                <a:spcPts val="300"/>
              </a:spcBef>
              <a:buFont typeface="KoPub돋움체 Medium" panose="00000600000000000000" pitchFamily="2" charset="-127"/>
              <a:buChar char="-"/>
              <a:defRPr/>
            </a:pP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게이트키퍼로 지정된 사업자는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6</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개월 내에 디지털시장법에 규정된 의무사항을 이행해야 함</a:t>
            </a:r>
            <a:endParaRPr lang="en-US" altLang="ko-KR" sz="1000" kern="0" dirty="0">
              <a:ln>
                <a:solidFill>
                  <a:srgbClr val="65B2FF">
                    <a:alpha val="0"/>
                  </a:srgbClr>
                </a:solidFill>
              </a:ln>
              <a:solidFill>
                <a:schemeClr val="tx1">
                  <a:lumMod val="85000"/>
                  <a:lumOff val="15000"/>
                </a:schemeClr>
              </a:solidFill>
              <a:latin typeface="KoPub돋움체 Medium"/>
              <a:ea typeface="KoPub돋움체 Medium"/>
            </a:endParaRPr>
          </a:p>
        </p:txBody>
      </p:sp>
      <p:sp>
        <p:nvSpPr>
          <p:cNvPr id="8" name="대각선 방향의 모서리가 잘린 사각형 25">
            <a:extLst>
              <a:ext uri="{FF2B5EF4-FFF2-40B4-BE49-F238E27FC236}">
                <a16:creationId xmlns:a16="http://schemas.microsoft.com/office/drawing/2014/main" id="{C0F2A402-C25C-DADF-8CD2-3FCBF958C12E}"/>
              </a:ext>
            </a:extLst>
          </p:cNvPr>
          <p:cNvSpPr/>
          <p:nvPr/>
        </p:nvSpPr>
        <p:spPr>
          <a:xfrm>
            <a:off x="822884" y="2691221"/>
            <a:ext cx="2520000" cy="200055"/>
          </a:xfrm>
          <a:prstGeom prst="rect">
            <a:avLst/>
          </a:prstGeom>
          <a:noFill/>
          <a:ln w="9525" cap="flat" cmpd="sng" algn="ctr">
            <a:noFill/>
            <a:prstDash val="solid"/>
          </a:ln>
          <a:effectLst/>
        </p:spPr>
        <p:txBody>
          <a:bodyPr wrap="square" lIns="0" tIns="0" rIns="0" bIns="0" rtlCol="0" anchor="ctr">
            <a:spAutoFit/>
          </a:bodyPr>
          <a:lstStyle/>
          <a:p>
            <a:pPr lvl="0">
              <a:defRPr/>
            </a:pPr>
            <a:r>
              <a:rPr lang="ko-KR" altLang="en-US" sz="1300" b="1" kern="0" dirty="0">
                <a:ln>
                  <a:solidFill>
                    <a:srgbClr val="65B2FF">
                      <a:alpha val="0"/>
                    </a:srgbClr>
                  </a:solidFill>
                </a:ln>
                <a:solidFill>
                  <a:schemeClr val="accent1"/>
                </a:solidFill>
              </a:rPr>
              <a:t>집행방식</a:t>
            </a:r>
          </a:p>
        </p:txBody>
      </p:sp>
      <p:sp>
        <p:nvSpPr>
          <p:cNvPr id="9" name="타원 8">
            <a:extLst>
              <a:ext uri="{FF2B5EF4-FFF2-40B4-BE49-F238E27FC236}">
                <a16:creationId xmlns:a16="http://schemas.microsoft.com/office/drawing/2014/main" id="{5094686D-E622-5708-DF00-CB62AC498557}"/>
              </a:ext>
            </a:extLst>
          </p:cNvPr>
          <p:cNvSpPr/>
          <p:nvPr/>
        </p:nvSpPr>
        <p:spPr>
          <a:xfrm>
            <a:off x="551978" y="2683989"/>
            <a:ext cx="210796" cy="210796"/>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tIns="0" rIns="0" bIns="18000" rtlCol="0" anchor="ctr"/>
          <a:lstStyle/>
          <a:p>
            <a:pPr algn="ctr" hangingPunct="0">
              <a:lnSpc>
                <a:spcPct val="120000"/>
              </a:lnSpc>
            </a:pPr>
            <a:r>
              <a:rPr lang="en-US" altLang="ko-KR"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1</a:t>
            </a:r>
            <a:endParaRPr lang="ko-KR" altLang="en-US"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aphicFrame>
        <p:nvGraphicFramePr>
          <p:cNvPr id="13" name="표 13">
            <a:extLst>
              <a:ext uri="{FF2B5EF4-FFF2-40B4-BE49-F238E27FC236}">
                <a16:creationId xmlns:a16="http://schemas.microsoft.com/office/drawing/2014/main" id="{B3F8BCB2-8FD3-120A-A464-5EC729862069}"/>
              </a:ext>
            </a:extLst>
          </p:cNvPr>
          <p:cNvGraphicFramePr>
            <a:graphicFrameLocks noGrp="1"/>
          </p:cNvGraphicFramePr>
          <p:nvPr>
            <p:extLst>
              <p:ext uri="{D42A27DB-BD31-4B8C-83A1-F6EECF244321}">
                <p14:modId xmlns:p14="http://schemas.microsoft.com/office/powerpoint/2010/main" val="3482552114"/>
              </p:ext>
            </p:extLst>
          </p:nvPr>
        </p:nvGraphicFramePr>
        <p:xfrm>
          <a:off x="5125455" y="2572603"/>
          <a:ext cx="4280287" cy="3270952"/>
        </p:xfrm>
        <a:graphic>
          <a:graphicData uri="http://schemas.openxmlformats.org/drawingml/2006/table">
            <a:tbl>
              <a:tblPr firstRow="1" bandRow="1">
                <a:tableStyleId>{5C22544A-7EE6-4342-B048-85BDC9FD1C3A}</a:tableStyleId>
              </a:tblPr>
              <a:tblGrid>
                <a:gridCol w="4280287">
                  <a:extLst>
                    <a:ext uri="{9D8B030D-6E8A-4147-A177-3AD203B41FA5}">
                      <a16:colId xmlns:a16="http://schemas.microsoft.com/office/drawing/2014/main" val="109231202"/>
                    </a:ext>
                  </a:extLst>
                </a:gridCol>
              </a:tblGrid>
              <a:tr h="237251">
                <a:tc>
                  <a:txBody>
                    <a:bodyPr/>
                    <a:lstStyle/>
                    <a:p>
                      <a:pPr marL="0" algn="ctr" defTabSz="914400" rtl="0" eaLnBrk="1" latinLnBrk="0" hangingPunct="1">
                        <a:lnSpc>
                          <a:spcPct val="11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ko-KR" altLang="en-US" sz="900" b="1" i="0" kern="0" dirty="0">
                          <a:ln>
                            <a:solidFill>
                              <a:sysClr val="window" lastClr="FFFFFF">
                                <a:lumMod val="75000"/>
                                <a:alpha val="0"/>
                              </a:sysClr>
                            </a:solidFill>
                          </a:ln>
                          <a:solidFill>
                            <a:schemeClr val="bg1"/>
                          </a:solidFill>
                          <a:latin typeface="KoPub돋움체 Medium" panose="00000600000000000000" pitchFamily="2" charset="-127"/>
                          <a:ea typeface="KoPub돋움체 Medium" panose="00000600000000000000" pitchFamily="2" charset="-127"/>
                          <a:cs typeface="+mn-cs"/>
                        </a:rPr>
                        <a:t>핵심 플랫폼 서비스 구분</a:t>
                      </a: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1E49E2"/>
                    </a:solidFill>
                  </a:tcPr>
                </a:tc>
                <a:extLst>
                  <a:ext uri="{0D108BD9-81ED-4DB2-BD59-A6C34878D82A}">
                    <a16:rowId xmlns:a16="http://schemas.microsoft.com/office/drawing/2014/main" val="3378018872"/>
                  </a:ext>
                </a:extLst>
              </a:tr>
              <a:tr h="253173">
                <a:tc>
                  <a:txBody>
                    <a:bodyPr/>
                    <a:lstStyle/>
                    <a:p>
                      <a:pPr marL="72000" lvl="5"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(a) </a:t>
                      </a:r>
                      <a:r>
                        <a:rPr lang="ko-KR" altLang="en-US"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온라인 중개서비스</a:t>
                      </a:r>
                      <a:r>
                        <a:rPr lang="en-US" altLang="ko-KR"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(Online intermediation services)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245966"/>
                  </a:ext>
                </a:extLst>
              </a:tr>
              <a:tr h="253173">
                <a:tc>
                  <a:txBody>
                    <a:bodyPr/>
                    <a:lstStyle/>
                    <a:p>
                      <a:pPr marL="72000" lvl="5"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(b) </a:t>
                      </a:r>
                      <a:r>
                        <a:rPr lang="ko-KR" altLang="en-US"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온라인 검색엔진</a:t>
                      </a:r>
                      <a:r>
                        <a:rPr lang="en-US" altLang="ko-KR"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(Online search engines)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66168"/>
                  </a:ext>
                </a:extLst>
              </a:tr>
              <a:tr h="253173">
                <a:tc>
                  <a:txBody>
                    <a:bodyPr/>
                    <a:lstStyle/>
                    <a:p>
                      <a:pPr marL="72000" lvl="5"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(c)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온라인 소셜 네트워킹 서비스</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(Online social networking services)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748236"/>
                  </a:ext>
                </a:extLst>
              </a:tr>
              <a:tr h="253173">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(d)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영상 공유 플랫폼 서비스</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(Video-sharing platform services)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4976795"/>
                  </a:ext>
                </a:extLst>
              </a:tr>
              <a:tr h="366661">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(e)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메시징 앱</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음성 및 영상 통화 앱 등 전화번호와 관계없는 개인 간 통신 서비스</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(Number-independent interpersonal communications services)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6111811"/>
                  </a:ext>
                </a:extLst>
              </a:tr>
              <a:tr h="253173">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(f)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운영체제</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(Operating systems)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414626"/>
                  </a:ext>
                </a:extLst>
              </a:tr>
              <a:tr h="253173">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(g)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웹 브라우저</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(Web browsers)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403382"/>
                  </a:ext>
                </a:extLst>
              </a:tr>
              <a:tr h="253173">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(h) </a:t>
                      </a:r>
                      <a:r>
                        <a:rPr lang="ko-KR" altLang="en-US"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가상 어시스턴트</a:t>
                      </a:r>
                      <a:r>
                        <a:rPr lang="en-US" altLang="ko-KR" sz="900" b="0" i="0" u="none" strike="noStrike" kern="1200" spc="-1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(Virtual assistants)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9198303"/>
                  </a:ext>
                </a:extLst>
              </a:tr>
              <a:tr h="253173">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(i) </a:t>
                      </a:r>
                      <a:r>
                        <a:rPr lang="ko-KR" altLang="en-US" sz="900" b="0" i="0" u="none" strike="noStrike" kern="1200" spc="-2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클라우드 컴퓨팅 서비스</a:t>
                      </a:r>
                      <a:r>
                        <a:rPr lang="en-US" altLang="ko-KR" sz="900" b="0" i="0" u="none" strike="noStrike" kern="1200" spc="-2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(Cloud computing services)</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2073834"/>
                  </a:ext>
                </a:extLst>
              </a:tr>
              <a:tr h="641656">
                <a:tc>
                  <a:txBody>
                    <a:bodyPr/>
                    <a:lstStyle/>
                    <a:p>
                      <a:pPr marL="72000" lvl="4" algn="l" defTabSz="914400" rtl="0" eaLnBrk="1" latinLnBrk="0" hangingPunct="1">
                        <a:lnSpc>
                          <a:spcPct val="100000"/>
                        </a:lnSpc>
                        <a:spcAft>
                          <a:spcPts val="300"/>
                        </a:spcAft>
                        <a:defRPr lang="ko-KR" altLang="en-US" sz="10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r>
                        <a:rPr lang="en-US" altLang="ko-KR" sz="900" b="0" i="0" u="none" strike="noStrike" kern="0" baseline="0" dirty="0">
                          <a:ln>
                            <a:solidFill>
                              <a:sysClr val="window" lastClr="FFFFFF">
                                <a:lumMod val="75000"/>
                                <a:alpha val="0"/>
                              </a:sys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(j) </a:t>
                      </a:r>
                      <a:r>
                        <a:rPr lang="en-US" altLang="ko-KR"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(a)~(i) </a:t>
                      </a:r>
                      <a:r>
                        <a:rPr lang="ko-KR" altLang="en-US"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서비스를 제공하는 기업의 온라인 광고 서비스</a:t>
                      </a:r>
                      <a:r>
                        <a:rPr lang="en-US" altLang="ko-KR" sz="900" b="0" i="0" u="none" strike="noStrike" kern="1200" baseline="0" dirty="0">
                          <a:ln>
                            <a:solidFill>
                              <a:schemeClr val="bg1">
                                <a:lumMod val="75000"/>
                                <a:alpha val="0"/>
                              </a:schemeClr>
                            </a:solidFill>
                          </a:ln>
                          <a:solidFill>
                            <a:schemeClr val="tx1">
                              <a:lumMod val="95000"/>
                              <a:lumOff val="5000"/>
                            </a:schemeClr>
                          </a:solidFill>
                          <a:latin typeface="KoPub돋움체 Medium" panose="00000600000000000000" pitchFamily="2" charset="-127"/>
                          <a:ea typeface="KoPub돋움체 Medium" panose="00000600000000000000" pitchFamily="2" charset="-127"/>
                          <a:cs typeface="+mn-cs"/>
                        </a:rPr>
                        <a:t>(Online advertising services, including any advertising networks, advertising exchanges and any other advertising intermediation services, provided by an undertaking that provides any of the core platform services listed in point (a) to (i))</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294460"/>
                  </a:ext>
                </a:extLst>
              </a:tr>
            </a:tbl>
          </a:graphicData>
        </a:graphic>
      </p:graphicFrame>
      <p:sp>
        <p:nvSpPr>
          <p:cNvPr id="23" name="텍스트 개체 틀 28">
            <a:extLst>
              <a:ext uri="{FF2B5EF4-FFF2-40B4-BE49-F238E27FC236}">
                <a16:creationId xmlns:a16="http://schemas.microsoft.com/office/drawing/2014/main" id="{8B35BCE0-1D93-665E-EC96-77C0A4EC7EC0}"/>
              </a:ext>
            </a:extLst>
          </p:cNvPr>
          <p:cNvSpPr>
            <a:spLocks noGrp="1"/>
          </p:cNvSpPr>
          <p:nvPr>
            <p:ph type="body" sz="quarter" idx="11"/>
          </p:nvPr>
        </p:nvSpPr>
        <p:spPr>
          <a:xfrm>
            <a:off x="488950" y="617249"/>
            <a:ext cx="8928100" cy="322262"/>
          </a:xfrm>
        </p:spPr>
        <p:txBody>
          <a:bodyPr/>
          <a:lstStyle/>
          <a:p>
            <a:r>
              <a:rPr lang="ko-KR" altLang="en-US" dirty="0"/>
              <a:t>디지털시장법 집행방식 및 제재 조치 </a:t>
            </a:r>
          </a:p>
        </p:txBody>
      </p:sp>
      <p:grpSp>
        <p:nvGrpSpPr>
          <p:cNvPr id="24" name="그룹 23">
            <a:extLst>
              <a:ext uri="{FF2B5EF4-FFF2-40B4-BE49-F238E27FC236}">
                <a16:creationId xmlns:a16="http://schemas.microsoft.com/office/drawing/2014/main" id="{2E6F08B0-681A-8BFC-636C-54F3CE2F5DE1}"/>
              </a:ext>
            </a:extLst>
          </p:cNvPr>
          <p:cNvGrpSpPr/>
          <p:nvPr/>
        </p:nvGrpSpPr>
        <p:grpSpPr>
          <a:xfrm>
            <a:off x="504190" y="2176483"/>
            <a:ext cx="4284663" cy="276837"/>
            <a:chOff x="704850" y="2013298"/>
            <a:chExt cx="4140200" cy="276837"/>
          </a:xfrm>
        </p:grpSpPr>
        <p:sp>
          <p:nvSpPr>
            <p:cNvPr id="25" name="TextBox 24">
              <a:extLst>
                <a:ext uri="{FF2B5EF4-FFF2-40B4-BE49-F238E27FC236}">
                  <a16:creationId xmlns:a16="http://schemas.microsoft.com/office/drawing/2014/main" id="{2B526743-00C2-F8AB-D09C-E7D80776AA96}"/>
                </a:ext>
              </a:extLst>
            </p:cNvPr>
            <p:cNvSpPr txBox="1"/>
            <p:nvPr/>
          </p:nvSpPr>
          <p:spPr>
            <a:xfrm>
              <a:off x="704850" y="2046854"/>
              <a:ext cx="295695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디지털시장법 집행방식 및 불이행 시 제재 조치</a:t>
              </a:r>
            </a:p>
          </p:txBody>
        </p:sp>
        <p:cxnSp>
          <p:nvCxnSpPr>
            <p:cNvPr id="26" name="직선 연결선 25">
              <a:extLst>
                <a:ext uri="{FF2B5EF4-FFF2-40B4-BE49-F238E27FC236}">
                  <a16:creationId xmlns:a16="http://schemas.microsoft.com/office/drawing/2014/main" id="{0D2CE6DC-2EC0-2315-CC4B-12564D03C4A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792B7B4B-EEA4-242B-292C-26153FB33212}"/>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8" name="직사각형 27">
            <a:extLst>
              <a:ext uri="{FF2B5EF4-FFF2-40B4-BE49-F238E27FC236}">
                <a16:creationId xmlns:a16="http://schemas.microsoft.com/office/drawing/2014/main" id="{DC7C0F33-B973-C6AB-6397-5A35FCC28F11}"/>
              </a:ext>
            </a:extLst>
          </p:cNvPr>
          <p:cNvSpPr/>
          <p:nvPr/>
        </p:nvSpPr>
        <p:spPr>
          <a:xfrm>
            <a:off x="735897" y="4618279"/>
            <a:ext cx="3933757" cy="1092607"/>
          </a:xfrm>
          <a:prstGeom prst="rect">
            <a:avLst/>
          </a:prstGeom>
        </p:spPr>
        <p:txBody>
          <a:bodyPr wrap="square" lIns="0" tIns="0" rIns="0" bIns="0">
            <a:spAutoFit/>
          </a:bodyPr>
          <a:lstStyle/>
          <a:p>
            <a:pPr marL="216000" lvl="0" indent="-108000" fontAlgn="ctr" hangingPunct="0">
              <a:lnSpc>
                <a:spcPct val="110000"/>
              </a:lnSpc>
              <a:spcBef>
                <a:spcPts val="300"/>
              </a:spcBef>
              <a:buFont typeface="KoPub돋움체 Medium" panose="00000600000000000000" pitchFamily="2" charset="-127"/>
              <a:buChar char="-"/>
              <a:defRPr/>
            </a:pP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과징금</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기업의 전 세계 매출액의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10%</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까지 과징금 부과</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반복적인 위반 시 매출액의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20%</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까지 부과</a:t>
            </a:r>
            <a:endParaRPr lang="en-US" altLang="ko-KR" sz="1000" kern="0" dirty="0">
              <a:ln>
                <a:solidFill>
                  <a:srgbClr val="65B2FF">
                    <a:alpha val="0"/>
                  </a:srgbClr>
                </a:solidFill>
              </a:ln>
              <a:solidFill>
                <a:schemeClr val="tx1">
                  <a:lumMod val="85000"/>
                  <a:lumOff val="15000"/>
                </a:schemeClr>
              </a:solidFill>
              <a:latin typeface="KoPub돋움체 Medium"/>
              <a:ea typeface="KoPub돋움체 Medium"/>
            </a:endParaRPr>
          </a:p>
          <a:p>
            <a:pPr marL="216000" lvl="0" indent="-108000" fontAlgn="ctr" hangingPunct="0">
              <a:lnSpc>
                <a:spcPct val="110000"/>
              </a:lnSpc>
              <a:spcBef>
                <a:spcPts val="300"/>
              </a:spcBef>
              <a:buFont typeface="KoPub돋움체 Medium" panose="00000600000000000000" pitchFamily="2" charset="-127"/>
              <a:buChar char="-"/>
              <a:defRPr/>
            </a:pP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주기적인 벌금</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평균 일일 매출의 최대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5%</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까지 부과</a:t>
            </a:r>
            <a:endParaRPr lang="en-US" altLang="ko-KR" sz="1000" kern="0" dirty="0">
              <a:ln>
                <a:solidFill>
                  <a:srgbClr val="65B2FF">
                    <a:alpha val="0"/>
                  </a:srgbClr>
                </a:solidFill>
              </a:ln>
              <a:solidFill>
                <a:schemeClr val="tx1">
                  <a:lumMod val="85000"/>
                  <a:lumOff val="15000"/>
                </a:schemeClr>
              </a:solidFill>
              <a:latin typeface="KoPub돋움체 Medium"/>
              <a:ea typeface="KoPub돋움체 Medium"/>
            </a:endParaRPr>
          </a:p>
          <a:p>
            <a:pPr marL="216000" lvl="0" indent="-108000" fontAlgn="ctr" hangingPunct="0">
              <a:lnSpc>
                <a:spcPct val="110000"/>
              </a:lnSpc>
              <a:spcBef>
                <a:spcPts val="300"/>
              </a:spcBef>
              <a:buFont typeface="KoPub돋움체 Medium" panose="00000600000000000000" pitchFamily="2" charset="-127"/>
              <a:buChar char="-"/>
              <a:defRPr/>
            </a:pP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비금융 조치</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디지털시장법 의무 사항을 체계적으로 위반한 경우</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추가적인 제재 조치가 부과될 수 있음</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위반 정도에 비례하여 조정되며</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 </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필요 시 </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일부</a:t>
            </a:r>
            <a:r>
              <a:rPr lang="en-US" altLang="ko-KR" sz="1000" kern="0" dirty="0">
                <a:ln>
                  <a:solidFill>
                    <a:srgbClr val="65B2FF">
                      <a:alpha val="0"/>
                    </a:srgbClr>
                  </a:solidFill>
                </a:ln>
                <a:solidFill>
                  <a:schemeClr val="tx1">
                    <a:lumMod val="85000"/>
                    <a:lumOff val="15000"/>
                  </a:schemeClr>
                </a:solidFill>
                <a:latin typeface="KoPub돋움체 Medium"/>
                <a:ea typeface="KoPub돋움체 Medium"/>
              </a:rPr>
              <a:t>)</a:t>
            </a:r>
            <a:r>
              <a:rPr lang="ko-KR" altLang="en-US" sz="1000" kern="0" dirty="0">
                <a:ln>
                  <a:solidFill>
                    <a:srgbClr val="65B2FF">
                      <a:alpha val="0"/>
                    </a:srgbClr>
                  </a:solidFill>
                </a:ln>
                <a:solidFill>
                  <a:schemeClr val="tx1">
                    <a:lumMod val="85000"/>
                    <a:lumOff val="15000"/>
                  </a:schemeClr>
                </a:solidFill>
                <a:latin typeface="KoPub돋움체 Medium"/>
                <a:ea typeface="KoPub돋움체 Medium"/>
              </a:rPr>
              <a:t> 사업의 매각 등 비금융 조치 부과</a:t>
            </a:r>
            <a:endParaRPr lang="en-US" altLang="ko-KR" sz="1000" kern="0" dirty="0">
              <a:ln>
                <a:solidFill>
                  <a:srgbClr val="65B2FF">
                    <a:alpha val="0"/>
                  </a:srgbClr>
                </a:solidFill>
              </a:ln>
              <a:solidFill>
                <a:schemeClr val="tx1">
                  <a:lumMod val="85000"/>
                  <a:lumOff val="15000"/>
                </a:schemeClr>
              </a:solidFill>
              <a:latin typeface="KoPub돋움체 Medium"/>
              <a:ea typeface="KoPub돋움체 Medium"/>
            </a:endParaRPr>
          </a:p>
        </p:txBody>
      </p:sp>
      <p:sp>
        <p:nvSpPr>
          <p:cNvPr id="29" name="대각선 방향의 모서리가 잘린 사각형 25">
            <a:extLst>
              <a:ext uri="{FF2B5EF4-FFF2-40B4-BE49-F238E27FC236}">
                <a16:creationId xmlns:a16="http://schemas.microsoft.com/office/drawing/2014/main" id="{149299E0-FB69-8CB2-8596-7655A991E8E7}"/>
              </a:ext>
            </a:extLst>
          </p:cNvPr>
          <p:cNvSpPr/>
          <p:nvPr/>
        </p:nvSpPr>
        <p:spPr>
          <a:xfrm>
            <a:off x="837574" y="4364439"/>
            <a:ext cx="2520000" cy="200055"/>
          </a:xfrm>
          <a:prstGeom prst="rect">
            <a:avLst/>
          </a:prstGeom>
          <a:noFill/>
          <a:ln w="9525" cap="flat" cmpd="sng" algn="ctr">
            <a:noFill/>
            <a:prstDash val="solid"/>
          </a:ln>
          <a:effectLst/>
        </p:spPr>
        <p:txBody>
          <a:bodyPr wrap="square" lIns="0" tIns="0" rIns="0" bIns="0" rtlCol="0" anchor="ctr">
            <a:spAutoFit/>
          </a:bodyPr>
          <a:lstStyle/>
          <a:p>
            <a:pPr lvl="0">
              <a:defRPr/>
            </a:pPr>
            <a:r>
              <a:rPr lang="ko-KR" altLang="en-US" sz="1300" b="1" kern="0" dirty="0">
                <a:ln>
                  <a:solidFill>
                    <a:srgbClr val="65B2FF">
                      <a:alpha val="0"/>
                    </a:srgbClr>
                  </a:solidFill>
                </a:ln>
                <a:solidFill>
                  <a:schemeClr val="accent1"/>
                </a:solidFill>
              </a:rPr>
              <a:t>의무 불이행 시 제재조치</a:t>
            </a:r>
          </a:p>
        </p:txBody>
      </p:sp>
      <p:sp>
        <p:nvSpPr>
          <p:cNvPr id="30" name="타원 29">
            <a:extLst>
              <a:ext uri="{FF2B5EF4-FFF2-40B4-BE49-F238E27FC236}">
                <a16:creationId xmlns:a16="http://schemas.microsoft.com/office/drawing/2014/main" id="{4A330ACF-FDE4-2814-9CE6-B2EA4B763096}"/>
              </a:ext>
            </a:extLst>
          </p:cNvPr>
          <p:cNvSpPr/>
          <p:nvPr/>
        </p:nvSpPr>
        <p:spPr>
          <a:xfrm>
            <a:off x="572534" y="4356050"/>
            <a:ext cx="210796" cy="210796"/>
          </a:xfrm>
          <a:prstGeom prst="ellipse">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tIns="0" rIns="0" bIns="18000" rtlCol="0" anchor="ctr"/>
          <a:lstStyle/>
          <a:p>
            <a:pPr algn="ctr" hangingPunct="0">
              <a:lnSpc>
                <a:spcPct val="120000"/>
              </a:lnSpc>
            </a:pPr>
            <a:r>
              <a:rPr lang="en-US" altLang="ko-KR"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rPr>
              <a:t>2</a:t>
            </a:r>
            <a:endParaRPr lang="ko-KR" altLang="en-US" sz="12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3" name="그룹 2">
            <a:extLst>
              <a:ext uri="{FF2B5EF4-FFF2-40B4-BE49-F238E27FC236}">
                <a16:creationId xmlns:a16="http://schemas.microsoft.com/office/drawing/2014/main" id="{D924346C-15BB-6E86-56EC-AE202E37BDB7}"/>
              </a:ext>
            </a:extLst>
          </p:cNvPr>
          <p:cNvGrpSpPr/>
          <p:nvPr/>
        </p:nvGrpSpPr>
        <p:grpSpPr>
          <a:xfrm>
            <a:off x="5128012" y="2176840"/>
            <a:ext cx="4284663" cy="276837"/>
            <a:chOff x="704850" y="2013298"/>
            <a:chExt cx="4140200" cy="276837"/>
          </a:xfrm>
        </p:grpSpPr>
        <p:sp>
          <p:nvSpPr>
            <p:cNvPr id="10" name="TextBox 9">
              <a:extLst>
                <a:ext uri="{FF2B5EF4-FFF2-40B4-BE49-F238E27FC236}">
                  <a16:creationId xmlns:a16="http://schemas.microsoft.com/office/drawing/2014/main" id="{88DE3B29-58A8-EC4B-3EE2-0A588AC06FAD}"/>
                </a:ext>
              </a:extLst>
            </p:cNvPr>
            <p:cNvSpPr txBox="1"/>
            <p:nvPr/>
          </p:nvSpPr>
          <p:spPr>
            <a:xfrm>
              <a:off x="704850" y="2046854"/>
              <a:ext cx="291048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디지털시장법안 내 규정된 핵심</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플랫폼 서비스</a:t>
              </a:r>
            </a:p>
          </p:txBody>
        </p:sp>
        <p:cxnSp>
          <p:nvCxnSpPr>
            <p:cNvPr id="11" name="직선 연결선 10">
              <a:extLst>
                <a:ext uri="{FF2B5EF4-FFF2-40B4-BE49-F238E27FC236}">
                  <a16:creationId xmlns:a16="http://schemas.microsoft.com/office/drawing/2014/main" id="{DA529351-EE9A-FC08-AFAB-CFA1DEF9E0D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674D2EE9-C13E-7725-0BC5-2B6E8B5B1034}"/>
                </a:ext>
              </a:extLst>
            </p:cNvPr>
            <p:cNvCxnSpPr>
              <a:cxnSpLocks/>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EEFEDD5F-5341-8C12-A405-B569AA3F6511}"/>
              </a:ext>
            </a:extLst>
          </p:cNvPr>
          <p:cNvSpPr txBox="1"/>
          <p:nvPr/>
        </p:nvSpPr>
        <p:spPr>
          <a:xfrm>
            <a:off x="488950" y="5871564"/>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EU</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집행위</a:t>
            </a:r>
            <a:r>
              <a:rPr lang="ko-KR" altLang="en-US" dirty="0">
                <a:solidFill>
                  <a:srgbClr val="FFFFFF">
                    <a:lumMod val="50000"/>
                  </a:srgbClr>
                </a:solidFill>
              </a:rPr>
              <a:t>원회</a:t>
            </a:r>
            <a:r>
              <a:rPr lang="en-US" altLang="ko-KR" dirty="0">
                <a:solidFill>
                  <a:srgbClr val="FFFFFF">
                    <a:lumMod val="50000"/>
                  </a:srgbClr>
                </a:solidFill>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7" name="TextBox 16">
            <a:extLst>
              <a:ext uri="{FF2B5EF4-FFF2-40B4-BE49-F238E27FC236}">
                <a16:creationId xmlns:a16="http://schemas.microsoft.com/office/drawing/2014/main" id="{3114BE81-044E-391D-2759-248FE52E653D}"/>
              </a:ext>
            </a:extLst>
          </p:cNvPr>
          <p:cNvSpPr txBox="1"/>
          <p:nvPr/>
        </p:nvSpPr>
        <p:spPr>
          <a:xfrm>
            <a:off x="5139761" y="5888437"/>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EU</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집행위원회</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0466867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ags/tag2.xml><?xml version="1.0" encoding="utf-8"?>
<p:tagLst xmlns:a="http://schemas.openxmlformats.org/drawingml/2006/main" xmlns:r="http://schemas.openxmlformats.org/officeDocument/2006/relationships" xmlns:p="http://schemas.openxmlformats.org/presentationml/2006/main">
  <p:tag name="NAME" val="SingleBoatText"/>
</p:tagLst>
</file>

<file path=ppt/tags/tag3.xml><?xml version="1.0" encoding="utf-8"?>
<p:tagLst xmlns:a="http://schemas.openxmlformats.org/drawingml/2006/main" xmlns:r="http://schemas.openxmlformats.org/officeDocument/2006/relationships" xmlns:p="http://schemas.openxmlformats.org/presentationml/2006/main">
  <p:tag name="NAME" val="SingleBoatText"/>
</p:tagLst>
</file>

<file path=ppt/tags/tag4.xml><?xml version="1.0" encoding="utf-8"?>
<p:tagLst xmlns:a="http://schemas.openxmlformats.org/drawingml/2006/main" xmlns:r="http://schemas.openxmlformats.org/officeDocument/2006/relationships" xmlns:p="http://schemas.openxmlformats.org/presentationml/2006/main">
  <p:tag name="NAME" val="SingleBoatText"/>
</p:tagLst>
</file>

<file path=ppt/tags/tag5.xml><?xml version="1.0" encoding="utf-8"?>
<p:tagLst xmlns:a="http://schemas.openxmlformats.org/drawingml/2006/main" xmlns:r="http://schemas.openxmlformats.org/officeDocument/2006/relationships" xmlns:p="http://schemas.openxmlformats.org/presentationml/2006/main">
  <p:tag name="NAME" val="SingleBoatText"/>
</p:tagLst>
</file>

<file path=ppt/tags/tag6.xml><?xml version="1.0" encoding="utf-8"?>
<p:tagLst xmlns:a="http://schemas.openxmlformats.org/drawingml/2006/main" xmlns:r="http://schemas.openxmlformats.org/officeDocument/2006/relationships" xmlns:p="http://schemas.openxmlformats.org/presentationml/2006/main">
  <p:tag name="NAME" val="SingleBoatText"/>
</p:tagLst>
</file>

<file path=ppt/tags/tag7.xml><?xml version="1.0" encoding="utf-8"?>
<p:tagLst xmlns:a="http://schemas.openxmlformats.org/drawingml/2006/main" xmlns:r="http://schemas.openxmlformats.org/officeDocument/2006/relationships" xmlns:p="http://schemas.openxmlformats.org/presentationml/2006/main">
  <p:tag name="NAME" val="SingleBoatText"/>
</p:tagLst>
</file>

<file path=ppt/tags/tag8.xml><?xml version="1.0" encoding="utf-8"?>
<p:tagLst xmlns:a="http://schemas.openxmlformats.org/drawingml/2006/main" xmlns:r="http://schemas.openxmlformats.org/officeDocument/2006/relationships" xmlns:p="http://schemas.openxmlformats.org/presentationml/2006/main">
  <p:tag name="NAME" val="SingleBoatText"/>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20231011_MF_디지털시장법(DMA) 도입과 비즈니스 시사점</Korean_x0020_Title>
    <Global_x0020_Country_metalogix xmlns="1c657212-07cd-4eb2-8173-68663959c5b7" xsi:nil="true"/>
    <Economy xmlns="1c657212-07cd-4eb2-8173-68663959c5b7" xsi:nil="true"/>
    <Publication_x0020_Date_metalogix xmlns="1c657212-07cd-4eb2-8173-68663959c5b7">2023-10-10T15:00:00+00:00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Technology, Media &amp; Telecommunications</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96FEA9-E36D-4CE5-AC53-11BC4CF566F1}"/>
</file>

<file path=customXml/itemProps2.xml><?xml version="1.0" encoding="utf-8"?>
<ds:datastoreItem xmlns:ds="http://schemas.openxmlformats.org/officeDocument/2006/customXml" ds:itemID="{82ED7A70-E524-458A-AF01-08531447576B}">
  <ds:schemaRefs>
    <ds:schemaRef ds:uri="http://purl.org/dc/term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purl.org/dc/dcmitype/"/>
    <ds:schemaRef ds:uri="http://schemas.microsoft.com/office/2006/metadata/properties"/>
    <ds:schemaRef ds:uri="e2073511-092b-453c-86c4-757771ac7067"/>
    <ds:schemaRef ds:uri="4243d5be-521d-4052-81ca-f0f31ea6f2da"/>
    <ds:schemaRef ds:uri="a6565e09-5864-4678-8d5f-23ac74c58b18"/>
    <ds:schemaRef ds:uri="http://purl.org/dc/elements/1.1/"/>
  </ds:schemaRefs>
</ds:datastoreItem>
</file>

<file path=customXml/itemProps3.xml><?xml version="1.0" encoding="utf-8"?>
<ds:datastoreItem xmlns:ds="http://schemas.openxmlformats.org/officeDocument/2006/customXml" ds:itemID="{442430B1-B197-46DA-885B-D6DD7FC333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33117</TotalTime>
  <Words>3580</Words>
  <Application>Microsoft Office PowerPoint</Application>
  <PresentationFormat>A4 용지(210x297mm)</PresentationFormat>
  <Paragraphs>419</Paragraphs>
  <Slides>19</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19</vt:i4>
      </vt:variant>
    </vt:vector>
  </HeadingPairs>
  <TitlesOfParts>
    <vt:vector size="31" baseType="lpstr">
      <vt:lpstr>KoPub돋움체 Bold</vt:lpstr>
      <vt:lpstr>KoPub돋움체 Light</vt:lpstr>
      <vt:lpstr>KoPub돋움체 Medium</vt:lpstr>
      <vt:lpstr>맑은 고딕</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20231011_MF_디지털시장법(DMA) 도입과 비즈니스 시사점</dc:title>
  <dc:subject/>
  <dc:creator>삼정KPMG 경제연구원</dc:creator>
  <cp:keywords/>
  <dc:description/>
  <cp:lastModifiedBy>Lee, Hyo-Jung Jenny (KR/ERI)</cp:lastModifiedBy>
  <cp:revision>4913</cp:revision>
  <cp:lastPrinted>2023-10-10T03:13:15Z</cp:lastPrinted>
  <dcterms:created xsi:type="dcterms:W3CDTF">2015-03-05T08:26:34Z</dcterms:created>
  <dcterms:modified xsi:type="dcterms:W3CDTF">2023-10-10T11:24:18Z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